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258" r:id="rId3"/>
    <p:sldId id="291" r:id="rId4"/>
    <p:sldId id="292" r:id="rId5"/>
    <p:sldId id="293" r:id="rId6"/>
    <p:sldId id="294" r:id="rId7"/>
    <p:sldId id="295" r:id="rId8"/>
    <p:sldId id="296" r:id="rId9"/>
    <p:sldId id="297" r:id="rId10"/>
    <p:sldId id="298" r:id="rId11"/>
    <p:sldId id="299" r:id="rId12"/>
    <p:sldId id="300" r:id="rId13"/>
    <p:sldId id="301" r:id="rId14"/>
    <p:sldId id="303" r:id="rId15"/>
    <p:sldId id="302"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272"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290" r:id="rId51"/>
    <p:sldId id="337" r:id="rId52"/>
    <p:sldId id="338" r:id="rId53"/>
    <p:sldId id="339" r:id="rId54"/>
    <p:sldId id="340" r:id="rId55"/>
    <p:sldId id="341" r:id="rId56"/>
    <p:sldId id="343" r:id="rId57"/>
    <p:sldId id="342" r:id="rId58"/>
    <p:sldId id="345" r:id="rId59"/>
    <p:sldId id="344" r:id="rId60"/>
    <p:sldId id="347" r:id="rId61"/>
    <p:sldId id="348" r:id="rId62"/>
    <p:sldId id="349" r:id="rId63"/>
    <p:sldId id="350" r:id="rId64"/>
    <p:sldId id="351" r:id="rId65"/>
    <p:sldId id="352" r:id="rId66"/>
    <p:sldId id="346" r:id="rId67"/>
    <p:sldId id="354" r:id="rId68"/>
    <p:sldId id="353" r:id="rId69"/>
    <p:sldId id="356" r:id="rId70"/>
    <p:sldId id="35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86C4"/>
    <a:srgbClr val="74D2DA"/>
    <a:srgbClr val="7EE8EC"/>
    <a:srgbClr val="FF6F3A"/>
    <a:srgbClr val="EF6A6D"/>
    <a:srgbClr val="FF7C81"/>
    <a:srgbClr val="B498D8"/>
    <a:srgbClr val="B398D7"/>
    <a:srgbClr val="9947DA"/>
    <a:srgbClr val="A149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p:scale>
          <a:sx n="104" d="100"/>
          <a:sy n="104" d="100"/>
        </p:scale>
        <p:origin x="896"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23AF4-8FB3-7747-AF51-E27C823CE77D}"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5061C7-33CD-444D-AF2A-C1AB5275E386}" type="slidenum">
              <a:rPr lang="en-US" smtClean="0"/>
              <a:t>‹#›</a:t>
            </a:fld>
            <a:endParaRPr lang="en-US"/>
          </a:p>
        </p:txBody>
      </p:sp>
    </p:spTree>
    <p:extLst>
      <p:ext uri="{BB962C8B-B14F-4D97-AF65-F5344CB8AC3E}">
        <p14:creationId xmlns:p14="http://schemas.microsoft.com/office/powerpoint/2010/main" val="3769272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5061C7-33CD-444D-AF2A-C1AB5275E386}" type="slidenum">
              <a:rPr lang="en-US" smtClean="0"/>
              <a:t>12</a:t>
            </a:fld>
            <a:endParaRPr lang="en-US"/>
          </a:p>
        </p:txBody>
      </p:sp>
    </p:spTree>
    <p:extLst>
      <p:ext uri="{BB962C8B-B14F-4D97-AF65-F5344CB8AC3E}">
        <p14:creationId xmlns:p14="http://schemas.microsoft.com/office/powerpoint/2010/main" val="5405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FE1C-5B72-7B22-218B-0CF05DA9377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E8869B8-1735-6E45-81EE-1929F6ED1A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0F37A3C-1C52-9AF0-1788-5C2C9C2B9E61}"/>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5" name="Footer Placeholder 4">
            <a:extLst>
              <a:ext uri="{FF2B5EF4-FFF2-40B4-BE49-F238E27FC236}">
                <a16:creationId xmlns:a16="http://schemas.microsoft.com/office/drawing/2014/main" id="{6159DC4D-2ABC-8416-9ECF-1DC1FD8F7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7F6CA-5521-4E95-7D46-A0C5C2703686}"/>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285831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F811-9BF2-64E3-639E-233D8546B84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13061C3-A4BB-2375-0665-0C78FDF713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57649E-2E97-FF29-93BD-BAD2B5C1DD48}"/>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5" name="Footer Placeholder 4">
            <a:extLst>
              <a:ext uri="{FF2B5EF4-FFF2-40B4-BE49-F238E27FC236}">
                <a16:creationId xmlns:a16="http://schemas.microsoft.com/office/drawing/2014/main" id="{C3FBF57C-5915-0CF4-C939-9EAA214F0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9458D-1318-730C-79E1-9AE37F46FA2F}"/>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62915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3713EE-6977-F821-EB32-B004A34FAC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FFD952-2464-4B13-7B03-A23DB20EC7D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7EC2FB-AB57-AC08-4F35-A44C59E3DE12}"/>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5" name="Footer Placeholder 4">
            <a:extLst>
              <a:ext uri="{FF2B5EF4-FFF2-40B4-BE49-F238E27FC236}">
                <a16:creationId xmlns:a16="http://schemas.microsoft.com/office/drawing/2014/main" id="{552B3E06-E843-E9E9-9278-B7656DC8E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A8E34-947D-3330-7130-5C8D1EADDCED}"/>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44356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C7B7-A644-9BF5-A29B-43BFDA78E8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FB38925-CE9F-B95F-9A6B-416972E142E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EC0664-4281-3D86-A001-7BAEA481DC22}"/>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5" name="Footer Placeholder 4">
            <a:extLst>
              <a:ext uri="{FF2B5EF4-FFF2-40B4-BE49-F238E27FC236}">
                <a16:creationId xmlns:a16="http://schemas.microsoft.com/office/drawing/2014/main" id="{315D66B9-9BD7-90FC-18CB-F6C5020E5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A3D5A-A274-DF9C-0840-91BD5ABB629A}"/>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04853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387F-6B7C-2533-6979-6C668685E1D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C8BFC03-D040-9499-98EB-085D1D0301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F73D76-5A50-165F-A072-4C15760FA1F5}"/>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5" name="Footer Placeholder 4">
            <a:extLst>
              <a:ext uri="{FF2B5EF4-FFF2-40B4-BE49-F238E27FC236}">
                <a16:creationId xmlns:a16="http://schemas.microsoft.com/office/drawing/2014/main" id="{ECDCDD2D-C501-A0C0-1A59-EE69B00A5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C051B-8B75-317B-EE71-CFE3A045C0E3}"/>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64182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9389-EA4E-B6B3-3C5C-6D82C9D881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9406A5A-EFF2-4EDA-F5E3-034F7F559A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148802E-CEA3-A6C9-6AFA-FA034B1CEC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4DA1F7-8A3F-5278-D6F5-B0A022CB5A67}"/>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6" name="Footer Placeholder 5">
            <a:extLst>
              <a:ext uri="{FF2B5EF4-FFF2-40B4-BE49-F238E27FC236}">
                <a16:creationId xmlns:a16="http://schemas.microsoft.com/office/drawing/2014/main" id="{19D7C8E3-0260-1AD1-3159-3DB26CAB8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FE306-40FF-A3B6-CEAD-082EE9F5B994}"/>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240847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590D-A298-9696-862C-FD42BDD0884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45B8B3-1DF9-D177-B4B9-EED76A629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AA254C-FFCC-FA41-EBEE-5DE3BFCDB96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B5538DF-6064-87BF-2B4D-9D01F8A4FC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326C9D-4DEB-7A31-B17E-21D37B54AD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1592955-C51F-B7F9-A7E9-30049AE50D33}"/>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8" name="Footer Placeholder 7">
            <a:extLst>
              <a:ext uri="{FF2B5EF4-FFF2-40B4-BE49-F238E27FC236}">
                <a16:creationId xmlns:a16="http://schemas.microsoft.com/office/drawing/2014/main" id="{BE83C6C2-A735-1F23-A082-10961D4C2D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BCB1C-1AF7-E8CA-D10B-E5B59BE89D40}"/>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234305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9488-D3E8-6F87-6832-5E299556212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5CB2F55-76A1-664A-5751-CC0F74F4EE6E}"/>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4" name="Footer Placeholder 3">
            <a:extLst>
              <a:ext uri="{FF2B5EF4-FFF2-40B4-BE49-F238E27FC236}">
                <a16:creationId xmlns:a16="http://schemas.microsoft.com/office/drawing/2014/main" id="{42DEED29-9EF6-1CC9-AD1E-67D377670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73B88A-2F83-2155-F9C1-CF7B4718E380}"/>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4158954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27E41-5DB4-7A79-0062-F1A533CEC3D0}"/>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3" name="Footer Placeholder 2">
            <a:extLst>
              <a:ext uri="{FF2B5EF4-FFF2-40B4-BE49-F238E27FC236}">
                <a16:creationId xmlns:a16="http://schemas.microsoft.com/office/drawing/2014/main" id="{6BEB5F72-DB6E-918D-F8C6-7D6F92FC8A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22C725-0DC1-C5BE-DC7B-DA70441193AF}"/>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358697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CFD86-E7A8-22E2-EDC3-C86D834435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478F8F7-9196-309E-0A8D-1445C27A3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D41FC0-7332-3F0E-4158-4BD6CDAE4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392DA-7321-A87E-FE0B-3B13D879AFED}"/>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6" name="Footer Placeholder 5">
            <a:extLst>
              <a:ext uri="{FF2B5EF4-FFF2-40B4-BE49-F238E27FC236}">
                <a16:creationId xmlns:a16="http://schemas.microsoft.com/office/drawing/2014/main" id="{E1080A51-0532-F89C-8EB5-9C2A8D257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CBB74-A2CE-1544-112A-FA718F6A6BF7}"/>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217135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34C3-927B-0C3E-4EF7-84CD4DE497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26DAEF7-1E94-4523-BBA3-EF135F037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114D9C-913D-FDED-DB2E-1B45986CA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2FBA2DE-78C8-070A-C4CC-F992BE7342E5}"/>
              </a:ext>
            </a:extLst>
          </p:cNvPr>
          <p:cNvSpPr>
            <a:spLocks noGrp="1"/>
          </p:cNvSpPr>
          <p:nvPr>
            <p:ph type="dt" sz="half" idx="10"/>
          </p:nvPr>
        </p:nvSpPr>
        <p:spPr/>
        <p:txBody>
          <a:bodyPr/>
          <a:lstStyle/>
          <a:p>
            <a:fld id="{DCCAD994-C8B2-234C-9E95-793AC945F195}" type="datetimeFigureOut">
              <a:rPr lang="en-US" smtClean="0"/>
              <a:t>1/25/24</a:t>
            </a:fld>
            <a:endParaRPr lang="en-US"/>
          </a:p>
        </p:txBody>
      </p:sp>
      <p:sp>
        <p:nvSpPr>
          <p:cNvPr id="6" name="Footer Placeholder 5">
            <a:extLst>
              <a:ext uri="{FF2B5EF4-FFF2-40B4-BE49-F238E27FC236}">
                <a16:creationId xmlns:a16="http://schemas.microsoft.com/office/drawing/2014/main" id="{CD97A1FB-AFD8-F869-041E-2320DAB5CC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8CAAF-C064-9FA2-C394-56E08DA1CE73}"/>
              </a:ext>
            </a:extLst>
          </p:cNvPr>
          <p:cNvSpPr>
            <a:spLocks noGrp="1"/>
          </p:cNvSpPr>
          <p:nvPr>
            <p:ph type="sldNum" sz="quarter" idx="12"/>
          </p:nvPr>
        </p:nvSpPr>
        <p:spPr/>
        <p:txBody>
          <a:bodyPr/>
          <a:lstStyle/>
          <a:p>
            <a:fld id="{E066D53C-5FDF-344E-A10D-BB7801746230}" type="slidenum">
              <a:rPr lang="en-US" smtClean="0"/>
              <a:t>‹#›</a:t>
            </a:fld>
            <a:endParaRPr lang="en-US"/>
          </a:p>
        </p:txBody>
      </p:sp>
    </p:spTree>
    <p:extLst>
      <p:ext uri="{BB962C8B-B14F-4D97-AF65-F5344CB8AC3E}">
        <p14:creationId xmlns:p14="http://schemas.microsoft.com/office/powerpoint/2010/main" val="774654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7A4BC-C0FB-95A5-3F03-52FC756DEF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91DBF6-A348-4E0D-0393-699D8E69C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A854F0-194F-9FC0-8DA6-AC060FA00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AD994-C8B2-234C-9E95-793AC945F195}" type="datetimeFigureOut">
              <a:rPr lang="en-US" smtClean="0"/>
              <a:t>1/25/24</a:t>
            </a:fld>
            <a:endParaRPr lang="en-US"/>
          </a:p>
        </p:txBody>
      </p:sp>
      <p:sp>
        <p:nvSpPr>
          <p:cNvPr id="5" name="Footer Placeholder 4">
            <a:extLst>
              <a:ext uri="{FF2B5EF4-FFF2-40B4-BE49-F238E27FC236}">
                <a16:creationId xmlns:a16="http://schemas.microsoft.com/office/drawing/2014/main" id="{2B1D9E3C-27A8-2396-65C0-FD795CE226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80E3A1-3F43-2EF6-0811-C8D78D6522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6D53C-5FDF-344E-A10D-BB7801746230}" type="slidenum">
              <a:rPr lang="en-US" smtClean="0"/>
              <a:t>‹#›</a:t>
            </a:fld>
            <a:endParaRPr lang="en-US"/>
          </a:p>
        </p:txBody>
      </p:sp>
    </p:spTree>
    <p:extLst>
      <p:ext uri="{BB962C8B-B14F-4D97-AF65-F5344CB8AC3E}">
        <p14:creationId xmlns:p14="http://schemas.microsoft.com/office/powerpoint/2010/main" val="2042859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27.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17.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19.png"/><Relationship Id="rId10" Type="http://schemas.openxmlformats.org/officeDocument/2006/relationships/image" Target="../media/image36.png"/><Relationship Id="rId4" Type="http://schemas.openxmlformats.org/officeDocument/2006/relationships/image" Target="../media/image18.png"/><Relationship Id="rId9" Type="http://schemas.openxmlformats.org/officeDocument/2006/relationships/image" Target="../media/image35.pn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10.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46.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4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48.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49.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53.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54.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55.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66.png"/><Relationship Id="rId4" Type="http://schemas.openxmlformats.org/officeDocument/2006/relationships/image" Target="../media/image390.png"/><Relationship Id="rId9" Type="http://schemas.openxmlformats.org/officeDocument/2006/relationships/image" Target="../media/image440.png"/></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LaMA 🦙 - LLM by Meta AI | AITU">
            <a:extLst>
              <a:ext uri="{FF2B5EF4-FFF2-40B4-BE49-F238E27FC236}">
                <a16:creationId xmlns:a16="http://schemas.microsoft.com/office/drawing/2014/main" id="{A67AC96D-42ED-55BF-B0E0-BB14AF63C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992" y="1675517"/>
            <a:ext cx="6137191" cy="3506966"/>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3">
            <a:extLst>
              <a:ext uri="{FF2B5EF4-FFF2-40B4-BE49-F238E27FC236}">
                <a16:creationId xmlns:a16="http://schemas.microsoft.com/office/drawing/2014/main" id="{410839BD-DF32-15EA-C8D2-8ECADF8D2709}"/>
              </a:ext>
            </a:extLst>
          </p:cNvPr>
          <p:cNvSpPr txBox="1">
            <a:spLocks/>
          </p:cNvSpPr>
          <p:nvPr/>
        </p:nvSpPr>
        <p:spPr>
          <a:xfrm>
            <a:off x="7356770" y="2451510"/>
            <a:ext cx="3932237" cy="1656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nSpc>
                <a:spcPct val="100000"/>
              </a:lnSpc>
            </a:pPr>
            <a:r>
              <a:rPr lang="en-SG" b="1" dirty="0" err="1">
                <a:solidFill>
                  <a:srgbClr val="000000"/>
                </a:solidFill>
                <a:latin typeface="Helvetica Neue" panose="02000503000000020004" pitchFamily="2" charset="0"/>
              </a:rPr>
              <a:t>LLaMA</a:t>
            </a:r>
            <a:r>
              <a:rPr lang="en-SG" b="1" dirty="0">
                <a:solidFill>
                  <a:srgbClr val="000000"/>
                </a:solidFill>
                <a:latin typeface="Helvetica Neue" panose="02000503000000020004" pitchFamily="2" charset="0"/>
              </a:rPr>
              <a:t> From Scratch </a:t>
            </a:r>
            <a:r>
              <a:rPr lang="en-SG" dirty="0">
                <a:solidFill>
                  <a:srgbClr val="000000"/>
                </a:solidFill>
                <a:latin typeface="Helvetica Neue" panose="02000503000000020004" pitchFamily="2" charset="0"/>
              </a:rPr>
              <a:t>(</a:t>
            </a:r>
            <a:r>
              <a:rPr lang="en-SG" dirty="0" err="1">
                <a:solidFill>
                  <a:srgbClr val="000000"/>
                </a:solidFill>
                <a:latin typeface="Helvetica Neue" panose="02000503000000020004" pitchFamily="2" charset="0"/>
              </a:rPr>
              <a:t>LLaMA</a:t>
            </a:r>
            <a:r>
              <a:rPr lang="en-SG" dirty="0">
                <a:solidFill>
                  <a:srgbClr val="000000"/>
                </a:solidFill>
                <a:latin typeface="Helvetica Neue" panose="02000503000000020004" pitchFamily="2" charset="0"/>
              </a:rPr>
              <a:t> 1 &amp; </a:t>
            </a:r>
            <a:r>
              <a:rPr lang="en-SG" dirty="0" err="1">
                <a:solidFill>
                  <a:srgbClr val="000000"/>
                </a:solidFill>
                <a:latin typeface="Helvetica Neue" panose="02000503000000020004" pitchFamily="2" charset="0"/>
              </a:rPr>
              <a:t>LLaMA</a:t>
            </a:r>
            <a:r>
              <a:rPr lang="en-SG" dirty="0">
                <a:solidFill>
                  <a:srgbClr val="000000"/>
                </a:solidFill>
                <a:latin typeface="Helvetica Neue" panose="02000503000000020004" pitchFamily="2" charset="0"/>
              </a:rPr>
              <a:t> 2)</a:t>
            </a:r>
            <a:endParaRPr lang="en-US" dirty="0"/>
          </a:p>
        </p:txBody>
      </p:sp>
    </p:spTree>
    <p:extLst>
      <p:ext uri="{BB962C8B-B14F-4D97-AF65-F5344CB8AC3E}">
        <p14:creationId xmlns:p14="http://schemas.microsoft.com/office/powerpoint/2010/main" val="161903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A simple parallel: The bad CEO in a phone factory</a:t>
            </a:r>
          </a:p>
        </p:txBody>
      </p:sp>
      <p:grpSp>
        <p:nvGrpSpPr>
          <p:cNvPr id="6" name="Group 5">
            <a:extLst>
              <a:ext uri="{FF2B5EF4-FFF2-40B4-BE49-F238E27FC236}">
                <a16:creationId xmlns:a16="http://schemas.microsoft.com/office/drawing/2014/main" id="{0D7C4862-820D-1BFF-FA66-DF27D34FDB27}"/>
              </a:ext>
            </a:extLst>
          </p:cNvPr>
          <p:cNvGrpSpPr/>
          <p:nvPr/>
        </p:nvGrpSpPr>
        <p:grpSpPr>
          <a:xfrm>
            <a:off x="180752" y="1518504"/>
            <a:ext cx="12011248" cy="4628107"/>
            <a:chOff x="838200" y="1518504"/>
            <a:chExt cx="12011248" cy="4628107"/>
          </a:xfrm>
        </p:grpSpPr>
        <p:cxnSp>
          <p:nvCxnSpPr>
            <p:cNvPr id="7" name="Straight Connector 6">
              <a:extLst>
                <a:ext uri="{FF2B5EF4-FFF2-40B4-BE49-F238E27FC236}">
                  <a16:creationId xmlns:a16="http://schemas.microsoft.com/office/drawing/2014/main" id="{38981836-3897-D15D-9ACD-4DD9A42CA532}"/>
                </a:ext>
              </a:extLst>
            </p:cNvPr>
            <p:cNvCxnSpPr>
              <a:stCxn id="29" idx="6"/>
              <a:endCxn id="62" idx="2"/>
            </p:cNvCxnSpPr>
            <p:nvPr/>
          </p:nvCxnSpPr>
          <p:spPr>
            <a:xfrm>
              <a:off x="9496648" y="3641650"/>
              <a:ext cx="1438939"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5895731-A810-42D1-0CD9-A1804E6DA465}"/>
                </a:ext>
              </a:extLst>
            </p:cNvPr>
            <p:cNvGrpSpPr/>
            <p:nvPr/>
          </p:nvGrpSpPr>
          <p:grpSpPr>
            <a:xfrm>
              <a:off x="838200" y="1518504"/>
              <a:ext cx="12011248" cy="4628107"/>
              <a:chOff x="838200" y="1518504"/>
              <a:chExt cx="12011248" cy="4628107"/>
            </a:xfrm>
          </p:grpSpPr>
          <p:sp>
            <p:nvSpPr>
              <p:cNvPr id="9" name="TextBox 8">
                <a:extLst>
                  <a:ext uri="{FF2B5EF4-FFF2-40B4-BE49-F238E27FC236}">
                    <a16:creationId xmlns:a16="http://schemas.microsoft.com/office/drawing/2014/main" id="{59F74D16-094D-098B-E2C1-3895BA03C219}"/>
                  </a:ext>
                </a:extLst>
              </p:cNvPr>
              <p:cNvSpPr txBox="1"/>
              <p:nvPr/>
            </p:nvSpPr>
            <p:spPr>
              <a:xfrm>
                <a:off x="10191307" y="1518504"/>
                <a:ext cx="1913861" cy="369332"/>
              </a:xfrm>
              <a:prstGeom prst="rect">
                <a:avLst/>
              </a:prstGeom>
              <a:noFill/>
            </p:spPr>
            <p:txBody>
              <a:bodyPr wrap="square" rtlCol="0" anchor="ctr">
                <a:spAutoFit/>
              </a:bodyPr>
              <a:lstStyle/>
              <a:p>
                <a:pPr algn="ctr"/>
                <a:r>
                  <a:rPr lang="en-US" dirty="0">
                    <a:latin typeface="+mj-lt"/>
                  </a:rPr>
                  <a:t>Target</a:t>
                </a:r>
              </a:p>
            </p:txBody>
          </p:sp>
          <p:sp>
            <p:nvSpPr>
              <p:cNvPr id="10" name="Oval 9">
                <a:extLst>
                  <a:ext uri="{FF2B5EF4-FFF2-40B4-BE49-F238E27FC236}">
                    <a16:creationId xmlns:a16="http://schemas.microsoft.com/office/drawing/2014/main" id="{44EA6BAD-71AA-B55E-AFAB-31FE1109E768}"/>
                  </a:ext>
                </a:extLst>
              </p:cNvPr>
              <p:cNvSpPr/>
              <p:nvPr/>
            </p:nvSpPr>
            <p:spPr>
              <a:xfrm>
                <a:off x="1582480" y="3428999"/>
                <a:ext cx="425302" cy="425302"/>
              </a:xfrm>
              <a:prstGeom prst="ellipse">
                <a:avLst/>
              </a:pr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9E8551-6F6D-B9E1-F33F-BC5C38D12A41}"/>
                  </a:ext>
                </a:extLst>
              </p:cNvPr>
              <p:cNvSpPr txBox="1"/>
              <p:nvPr/>
            </p:nvSpPr>
            <p:spPr>
              <a:xfrm>
                <a:off x="838200" y="5777279"/>
                <a:ext cx="1913861" cy="369332"/>
              </a:xfrm>
              <a:prstGeom prst="rect">
                <a:avLst/>
              </a:prstGeom>
              <a:noFill/>
            </p:spPr>
            <p:txBody>
              <a:bodyPr wrap="square" rtlCol="0" anchor="ctr">
                <a:spAutoFit/>
              </a:bodyPr>
              <a:lstStyle/>
              <a:p>
                <a:pPr algn="ctr"/>
                <a:r>
                  <a:rPr lang="en-US" dirty="0">
                    <a:latin typeface="+mj-lt"/>
                  </a:rPr>
                  <a:t>Raw Materials</a:t>
                </a:r>
              </a:p>
            </p:txBody>
          </p:sp>
          <p:sp>
            <p:nvSpPr>
              <p:cNvPr id="12" name="Oval 11">
                <a:extLst>
                  <a:ext uri="{FF2B5EF4-FFF2-40B4-BE49-F238E27FC236}">
                    <a16:creationId xmlns:a16="http://schemas.microsoft.com/office/drawing/2014/main" id="{9DE4B36C-7F1F-69A4-82BC-2D7EC051E31B}"/>
                  </a:ext>
                </a:extLst>
              </p:cNvPr>
              <p:cNvSpPr/>
              <p:nvPr/>
            </p:nvSpPr>
            <p:spPr>
              <a:xfrm>
                <a:off x="4074043" y="3428999"/>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46AA8C-6AF4-DAD4-3B1C-88A31A53009E}"/>
                  </a:ext>
                </a:extLst>
              </p:cNvPr>
              <p:cNvSpPr/>
              <p:nvPr/>
            </p:nvSpPr>
            <p:spPr>
              <a:xfrm>
                <a:off x="4074043" y="2722988"/>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77BBC48-7F8A-B9B8-0CD6-AF27924D3E75}"/>
                  </a:ext>
                </a:extLst>
              </p:cNvPr>
              <p:cNvSpPr/>
              <p:nvPr/>
            </p:nvSpPr>
            <p:spPr>
              <a:xfrm>
                <a:off x="4074043" y="2016977"/>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35D9D28-574E-9ECC-1ECA-4AAC923C406D}"/>
                  </a:ext>
                </a:extLst>
              </p:cNvPr>
              <p:cNvSpPr/>
              <p:nvPr/>
            </p:nvSpPr>
            <p:spPr>
              <a:xfrm>
                <a:off x="4074043" y="4140920"/>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2090F96-7606-D512-9B0C-7A3416B311DF}"/>
                  </a:ext>
                </a:extLst>
              </p:cNvPr>
              <p:cNvSpPr/>
              <p:nvPr/>
            </p:nvSpPr>
            <p:spPr>
              <a:xfrm>
                <a:off x="4088220" y="4852841"/>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5F344A6-9029-6154-ABBD-B9945449DE4A}"/>
                  </a:ext>
                </a:extLst>
              </p:cNvPr>
              <p:cNvSpPr txBox="1"/>
              <p:nvPr/>
            </p:nvSpPr>
            <p:spPr>
              <a:xfrm>
                <a:off x="3329763" y="5777279"/>
                <a:ext cx="1913861" cy="369332"/>
              </a:xfrm>
              <a:prstGeom prst="rect">
                <a:avLst/>
              </a:prstGeom>
              <a:noFill/>
            </p:spPr>
            <p:txBody>
              <a:bodyPr wrap="square" rtlCol="0" anchor="ctr">
                <a:spAutoFit/>
              </a:bodyPr>
              <a:lstStyle/>
              <a:p>
                <a:pPr algn="ctr"/>
                <a:r>
                  <a:rPr lang="en-US" dirty="0">
                    <a:latin typeface="+mj-lt"/>
                  </a:rPr>
                  <a:t>Hardware Team</a:t>
                </a:r>
              </a:p>
            </p:txBody>
          </p:sp>
          <p:cxnSp>
            <p:nvCxnSpPr>
              <p:cNvPr id="18" name="Straight Connector 17">
                <a:extLst>
                  <a:ext uri="{FF2B5EF4-FFF2-40B4-BE49-F238E27FC236}">
                    <a16:creationId xmlns:a16="http://schemas.microsoft.com/office/drawing/2014/main" id="{9CB85277-F41C-8441-F0FD-0FCECAF81C2E}"/>
                  </a:ext>
                </a:extLst>
              </p:cNvPr>
              <p:cNvCxnSpPr>
                <a:stCxn id="10" idx="6"/>
                <a:endCxn id="14" idx="2"/>
              </p:cNvCxnSpPr>
              <p:nvPr/>
            </p:nvCxnSpPr>
            <p:spPr>
              <a:xfrm flipV="1">
                <a:off x="2007782" y="2229628"/>
                <a:ext cx="2066261" cy="1412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69FEA4-4A65-FAFC-AEE3-AC19E8CD1A51}"/>
                  </a:ext>
                </a:extLst>
              </p:cNvPr>
              <p:cNvCxnSpPr>
                <a:cxnSpLocks/>
                <a:stCxn id="10" idx="6"/>
                <a:endCxn id="13" idx="2"/>
              </p:cNvCxnSpPr>
              <p:nvPr/>
            </p:nvCxnSpPr>
            <p:spPr>
              <a:xfrm flipV="1">
                <a:off x="2007782" y="2935639"/>
                <a:ext cx="2066261"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3B56EB-8F32-0A66-8344-4E25D60BA035}"/>
                  </a:ext>
                </a:extLst>
              </p:cNvPr>
              <p:cNvCxnSpPr>
                <a:cxnSpLocks/>
                <a:stCxn id="10" idx="6"/>
                <a:endCxn id="12" idx="2"/>
              </p:cNvCxnSpPr>
              <p:nvPr/>
            </p:nvCxnSpPr>
            <p:spPr>
              <a:xfrm>
                <a:off x="2007782" y="3641650"/>
                <a:ext cx="2066261"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1004A6C-3DD6-13A9-FFB2-4FD40E059817}"/>
                  </a:ext>
                </a:extLst>
              </p:cNvPr>
              <p:cNvCxnSpPr>
                <a:cxnSpLocks/>
                <a:stCxn id="10" idx="6"/>
                <a:endCxn id="15" idx="2"/>
              </p:cNvCxnSpPr>
              <p:nvPr/>
            </p:nvCxnSpPr>
            <p:spPr>
              <a:xfrm>
                <a:off x="2007782" y="3641650"/>
                <a:ext cx="2066261"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192E96-BD40-437F-2AE7-A77F823F63F5}"/>
                  </a:ext>
                </a:extLst>
              </p:cNvPr>
              <p:cNvCxnSpPr>
                <a:cxnSpLocks/>
                <a:stCxn id="10" idx="6"/>
                <a:endCxn id="16" idx="2"/>
              </p:cNvCxnSpPr>
              <p:nvPr/>
            </p:nvCxnSpPr>
            <p:spPr>
              <a:xfrm>
                <a:off x="2007782" y="3641650"/>
                <a:ext cx="2080438" cy="14238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427E295-79E8-C285-872A-25F90F7FBB29}"/>
                  </a:ext>
                </a:extLst>
              </p:cNvPr>
              <p:cNvSpPr/>
              <p:nvPr/>
            </p:nvSpPr>
            <p:spPr>
              <a:xfrm>
                <a:off x="6593960" y="3428999"/>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2A8803C-C217-2922-EF6F-3C4E5B86C399}"/>
                  </a:ext>
                </a:extLst>
              </p:cNvPr>
              <p:cNvSpPr/>
              <p:nvPr/>
            </p:nvSpPr>
            <p:spPr>
              <a:xfrm>
                <a:off x="6593960" y="2722988"/>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25D26FE-D552-FE6F-7614-38A4C46A01D7}"/>
                  </a:ext>
                </a:extLst>
              </p:cNvPr>
              <p:cNvSpPr/>
              <p:nvPr/>
            </p:nvSpPr>
            <p:spPr>
              <a:xfrm>
                <a:off x="6593960" y="2016977"/>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1225C0F-4EC7-BFBB-F059-028F1E765F74}"/>
                  </a:ext>
                </a:extLst>
              </p:cNvPr>
              <p:cNvSpPr/>
              <p:nvPr/>
            </p:nvSpPr>
            <p:spPr>
              <a:xfrm>
                <a:off x="6593960" y="4140920"/>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D2DEFA2-137D-5601-15B0-F49D86177202}"/>
                  </a:ext>
                </a:extLst>
              </p:cNvPr>
              <p:cNvSpPr/>
              <p:nvPr/>
            </p:nvSpPr>
            <p:spPr>
              <a:xfrm>
                <a:off x="6608137" y="4852841"/>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1B05650-1626-0D6C-8283-52E72641B308}"/>
                  </a:ext>
                </a:extLst>
              </p:cNvPr>
              <p:cNvCxnSpPr>
                <a:cxnSpLocks/>
                <a:stCxn id="23" idx="6"/>
                <a:endCxn id="29" idx="2"/>
              </p:cNvCxnSpPr>
              <p:nvPr/>
            </p:nvCxnSpPr>
            <p:spPr>
              <a:xfrm>
                <a:off x="7019262" y="3641650"/>
                <a:ext cx="20520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C67659E-D263-27E4-DBB8-FFAB966F6EAE}"/>
                  </a:ext>
                </a:extLst>
              </p:cNvPr>
              <p:cNvSpPr/>
              <p:nvPr/>
            </p:nvSpPr>
            <p:spPr>
              <a:xfrm>
                <a:off x="9071346" y="3428999"/>
                <a:ext cx="425302" cy="425302"/>
              </a:xfrm>
              <a:prstGeom prst="ellipse">
                <a:avLst/>
              </a:pr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6DF03CD2-8C74-28C9-B12F-249364F0A229}"/>
                  </a:ext>
                </a:extLst>
              </p:cNvPr>
              <p:cNvCxnSpPr>
                <a:cxnSpLocks/>
                <a:stCxn id="14" idx="6"/>
                <a:endCxn id="25" idx="2"/>
              </p:cNvCxnSpPr>
              <p:nvPr/>
            </p:nvCxnSpPr>
            <p:spPr>
              <a:xfrm>
                <a:off x="4499345" y="2229628"/>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F16671-DC0A-5C2C-C3FF-DBF27F88BE7E}"/>
                  </a:ext>
                </a:extLst>
              </p:cNvPr>
              <p:cNvCxnSpPr>
                <a:cxnSpLocks/>
                <a:stCxn id="14" idx="6"/>
                <a:endCxn id="24" idx="2"/>
              </p:cNvCxnSpPr>
              <p:nvPr/>
            </p:nvCxnSpPr>
            <p:spPr>
              <a:xfrm>
                <a:off x="4499345" y="2229628"/>
                <a:ext cx="2094615"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EC77CA-4BA1-DCFD-2FE2-C6524D7138AB}"/>
                  </a:ext>
                </a:extLst>
              </p:cNvPr>
              <p:cNvCxnSpPr>
                <a:cxnSpLocks/>
                <a:stCxn id="14" idx="6"/>
                <a:endCxn id="23" idx="2"/>
              </p:cNvCxnSpPr>
              <p:nvPr/>
            </p:nvCxnSpPr>
            <p:spPr>
              <a:xfrm>
                <a:off x="4499345" y="2229628"/>
                <a:ext cx="2094615" cy="1412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ECB5B36-1958-0F1C-6AD1-32A212EF95B5}"/>
                  </a:ext>
                </a:extLst>
              </p:cNvPr>
              <p:cNvCxnSpPr>
                <a:cxnSpLocks/>
                <a:stCxn id="14" idx="6"/>
                <a:endCxn id="26" idx="2"/>
              </p:cNvCxnSpPr>
              <p:nvPr/>
            </p:nvCxnSpPr>
            <p:spPr>
              <a:xfrm>
                <a:off x="4499345" y="2229628"/>
                <a:ext cx="2094615" cy="212394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1C006DA-9129-71A2-475E-D887B784225E}"/>
                  </a:ext>
                </a:extLst>
              </p:cNvPr>
              <p:cNvCxnSpPr>
                <a:cxnSpLocks/>
                <a:stCxn id="14" idx="6"/>
                <a:endCxn id="27" idx="2"/>
              </p:cNvCxnSpPr>
              <p:nvPr/>
            </p:nvCxnSpPr>
            <p:spPr>
              <a:xfrm>
                <a:off x="4499345" y="2229628"/>
                <a:ext cx="2108792" cy="283586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D4296B-B3F4-F726-14B8-33815EE4F4EB}"/>
                  </a:ext>
                </a:extLst>
              </p:cNvPr>
              <p:cNvCxnSpPr>
                <a:cxnSpLocks/>
                <a:stCxn id="12" idx="6"/>
                <a:endCxn id="23" idx="2"/>
              </p:cNvCxnSpPr>
              <p:nvPr/>
            </p:nvCxnSpPr>
            <p:spPr>
              <a:xfrm>
                <a:off x="4499345" y="3641650"/>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EA94ED-A135-336F-C206-CD7ED6FC3D69}"/>
                  </a:ext>
                </a:extLst>
              </p:cNvPr>
              <p:cNvCxnSpPr>
                <a:cxnSpLocks/>
                <a:stCxn id="13" idx="6"/>
                <a:endCxn id="25" idx="2"/>
              </p:cNvCxnSpPr>
              <p:nvPr/>
            </p:nvCxnSpPr>
            <p:spPr>
              <a:xfrm flipV="1">
                <a:off x="4499345" y="2229628"/>
                <a:ext cx="2094615"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AD81548-360C-E53F-0CCA-CAEC8DB131A1}"/>
                  </a:ext>
                </a:extLst>
              </p:cNvPr>
              <p:cNvCxnSpPr>
                <a:cxnSpLocks/>
                <a:stCxn id="13" idx="6"/>
                <a:endCxn id="24" idx="2"/>
              </p:cNvCxnSpPr>
              <p:nvPr/>
            </p:nvCxnSpPr>
            <p:spPr>
              <a:xfrm>
                <a:off x="4499345" y="2935639"/>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CAC192-737B-590E-65B7-114508088941}"/>
                  </a:ext>
                </a:extLst>
              </p:cNvPr>
              <p:cNvCxnSpPr>
                <a:cxnSpLocks/>
                <a:stCxn id="13" idx="6"/>
                <a:endCxn id="23" idx="2"/>
              </p:cNvCxnSpPr>
              <p:nvPr/>
            </p:nvCxnSpPr>
            <p:spPr>
              <a:xfrm>
                <a:off x="4499345" y="2935639"/>
                <a:ext cx="2094615"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AC76C68-75A4-4B58-B62A-9891256A0F4C}"/>
                  </a:ext>
                </a:extLst>
              </p:cNvPr>
              <p:cNvCxnSpPr>
                <a:cxnSpLocks/>
                <a:stCxn id="13" idx="6"/>
                <a:endCxn id="26" idx="2"/>
              </p:cNvCxnSpPr>
              <p:nvPr/>
            </p:nvCxnSpPr>
            <p:spPr>
              <a:xfrm>
                <a:off x="4499345" y="2935639"/>
                <a:ext cx="2094615" cy="14179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B521D0-5172-F5AE-AE1D-B92F1F6609AC}"/>
                  </a:ext>
                </a:extLst>
              </p:cNvPr>
              <p:cNvCxnSpPr>
                <a:cxnSpLocks/>
                <a:stCxn id="13" idx="6"/>
                <a:endCxn id="27" idx="2"/>
              </p:cNvCxnSpPr>
              <p:nvPr/>
            </p:nvCxnSpPr>
            <p:spPr>
              <a:xfrm>
                <a:off x="4499345" y="2935639"/>
                <a:ext cx="2108792" cy="212985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194264-9884-D1BC-4B87-212FDE50A58E}"/>
                  </a:ext>
                </a:extLst>
              </p:cNvPr>
              <p:cNvCxnSpPr>
                <a:cxnSpLocks/>
                <a:stCxn id="12" idx="6"/>
                <a:endCxn id="25" idx="2"/>
              </p:cNvCxnSpPr>
              <p:nvPr/>
            </p:nvCxnSpPr>
            <p:spPr>
              <a:xfrm flipV="1">
                <a:off x="4499345" y="2229628"/>
                <a:ext cx="2094615" cy="1412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4DD2FB-9F0A-1618-11C9-65554C61B54A}"/>
                  </a:ext>
                </a:extLst>
              </p:cNvPr>
              <p:cNvCxnSpPr>
                <a:cxnSpLocks/>
                <a:stCxn id="12" idx="6"/>
                <a:endCxn id="24" idx="2"/>
              </p:cNvCxnSpPr>
              <p:nvPr/>
            </p:nvCxnSpPr>
            <p:spPr>
              <a:xfrm flipV="1">
                <a:off x="4499345" y="2935639"/>
                <a:ext cx="2094615"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C1A3A4-F050-DEC7-1DE9-7DA232650818}"/>
                  </a:ext>
                </a:extLst>
              </p:cNvPr>
              <p:cNvCxnSpPr>
                <a:cxnSpLocks/>
                <a:stCxn id="12" idx="6"/>
                <a:endCxn id="26" idx="2"/>
              </p:cNvCxnSpPr>
              <p:nvPr/>
            </p:nvCxnSpPr>
            <p:spPr>
              <a:xfrm>
                <a:off x="4499345" y="3641650"/>
                <a:ext cx="2094615"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32EDADE-EB8C-80B0-C429-9A16230C7774}"/>
                  </a:ext>
                </a:extLst>
              </p:cNvPr>
              <p:cNvCxnSpPr>
                <a:cxnSpLocks/>
                <a:stCxn id="12" idx="6"/>
                <a:endCxn id="27" idx="2"/>
              </p:cNvCxnSpPr>
              <p:nvPr/>
            </p:nvCxnSpPr>
            <p:spPr>
              <a:xfrm>
                <a:off x="4499345" y="3641650"/>
                <a:ext cx="2108792" cy="14238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0F1092-08FB-7D74-F46C-AB2D97DE3A1F}"/>
                  </a:ext>
                </a:extLst>
              </p:cNvPr>
              <p:cNvCxnSpPr>
                <a:cxnSpLocks/>
                <a:stCxn id="15" idx="6"/>
                <a:endCxn id="25" idx="2"/>
              </p:cNvCxnSpPr>
              <p:nvPr/>
            </p:nvCxnSpPr>
            <p:spPr>
              <a:xfrm flipV="1">
                <a:off x="4499345" y="2229628"/>
                <a:ext cx="2094615" cy="212394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FAF719-4713-3E16-83CD-B88B90637A43}"/>
                  </a:ext>
                </a:extLst>
              </p:cNvPr>
              <p:cNvCxnSpPr>
                <a:cxnSpLocks/>
                <a:stCxn id="15" idx="6"/>
                <a:endCxn id="24" idx="2"/>
              </p:cNvCxnSpPr>
              <p:nvPr/>
            </p:nvCxnSpPr>
            <p:spPr>
              <a:xfrm flipV="1">
                <a:off x="4499345" y="2935639"/>
                <a:ext cx="2094615" cy="14179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A1BF3E-2ED4-B8C7-1437-111F5434F765}"/>
                  </a:ext>
                </a:extLst>
              </p:cNvPr>
              <p:cNvCxnSpPr>
                <a:cxnSpLocks/>
                <a:stCxn id="15" idx="6"/>
                <a:endCxn id="23" idx="2"/>
              </p:cNvCxnSpPr>
              <p:nvPr/>
            </p:nvCxnSpPr>
            <p:spPr>
              <a:xfrm flipV="1">
                <a:off x="4499345" y="3641650"/>
                <a:ext cx="2094615"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8164987-08E1-A69A-D631-4343DC8581BA}"/>
                  </a:ext>
                </a:extLst>
              </p:cNvPr>
              <p:cNvCxnSpPr>
                <a:cxnSpLocks/>
                <a:stCxn id="15" idx="6"/>
                <a:endCxn id="26" idx="2"/>
              </p:cNvCxnSpPr>
              <p:nvPr/>
            </p:nvCxnSpPr>
            <p:spPr>
              <a:xfrm>
                <a:off x="4499345" y="4353571"/>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1F746AC-8E0A-A614-D5BF-CF88B7B12E33}"/>
                  </a:ext>
                </a:extLst>
              </p:cNvPr>
              <p:cNvCxnSpPr>
                <a:cxnSpLocks/>
                <a:stCxn id="15" idx="6"/>
                <a:endCxn id="27" idx="2"/>
              </p:cNvCxnSpPr>
              <p:nvPr/>
            </p:nvCxnSpPr>
            <p:spPr>
              <a:xfrm>
                <a:off x="4499345" y="4353571"/>
                <a:ext cx="2108792"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F5767D-5696-62CF-114D-7330C440BFBB}"/>
                  </a:ext>
                </a:extLst>
              </p:cNvPr>
              <p:cNvCxnSpPr>
                <a:cxnSpLocks/>
                <a:stCxn id="16" idx="6"/>
                <a:endCxn id="27" idx="2"/>
              </p:cNvCxnSpPr>
              <p:nvPr/>
            </p:nvCxnSpPr>
            <p:spPr>
              <a:xfrm>
                <a:off x="4513522" y="5065492"/>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F06477-376D-C2EC-DED3-595BAB784F5F}"/>
                  </a:ext>
                </a:extLst>
              </p:cNvPr>
              <p:cNvCxnSpPr>
                <a:cxnSpLocks/>
                <a:stCxn id="16" idx="6"/>
                <a:endCxn id="25" idx="2"/>
              </p:cNvCxnSpPr>
              <p:nvPr/>
            </p:nvCxnSpPr>
            <p:spPr>
              <a:xfrm flipV="1">
                <a:off x="4513522" y="2229628"/>
                <a:ext cx="2080438" cy="283586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7C29527-F94C-E5AF-E92A-520EC047C688}"/>
                  </a:ext>
                </a:extLst>
              </p:cNvPr>
              <p:cNvCxnSpPr>
                <a:cxnSpLocks/>
                <a:stCxn id="16" idx="6"/>
                <a:endCxn id="24" idx="2"/>
              </p:cNvCxnSpPr>
              <p:nvPr/>
            </p:nvCxnSpPr>
            <p:spPr>
              <a:xfrm flipV="1">
                <a:off x="4513522" y="2935639"/>
                <a:ext cx="2080438" cy="212985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456D3A2-49BA-3B70-D9BD-D99E850DC9D6}"/>
                  </a:ext>
                </a:extLst>
              </p:cNvPr>
              <p:cNvCxnSpPr>
                <a:cxnSpLocks/>
                <a:stCxn id="16" idx="6"/>
                <a:endCxn id="23" idx="2"/>
              </p:cNvCxnSpPr>
              <p:nvPr/>
            </p:nvCxnSpPr>
            <p:spPr>
              <a:xfrm flipV="1">
                <a:off x="4513522" y="3641650"/>
                <a:ext cx="2080438" cy="14238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7D78C76-AE4D-49A6-AC74-2EC48D335056}"/>
                  </a:ext>
                </a:extLst>
              </p:cNvPr>
              <p:cNvCxnSpPr>
                <a:cxnSpLocks/>
                <a:stCxn id="16" idx="6"/>
                <a:endCxn id="26" idx="2"/>
              </p:cNvCxnSpPr>
              <p:nvPr/>
            </p:nvCxnSpPr>
            <p:spPr>
              <a:xfrm flipV="1">
                <a:off x="4513522" y="4353571"/>
                <a:ext cx="2080438"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6E17C63-A5BB-4911-D260-ACA23C5A4651}"/>
                  </a:ext>
                </a:extLst>
              </p:cNvPr>
              <p:cNvCxnSpPr>
                <a:cxnSpLocks/>
                <a:stCxn id="29" idx="2"/>
                <a:endCxn id="27" idx="6"/>
              </p:cNvCxnSpPr>
              <p:nvPr/>
            </p:nvCxnSpPr>
            <p:spPr>
              <a:xfrm flipH="1">
                <a:off x="7033439" y="3641650"/>
                <a:ext cx="2037907" cy="14238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873A56-8EB8-6289-C221-E564708EAEF3}"/>
                  </a:ext>
                </a:extLst>
              </p:cNvPr>
              <p:cNvCxnSpPr>
                <a:cxnSpLocks/>
                <a:stCxn id="26" idx="6"/>
                <a:endCxn id="29" idx="2"/>
              </p:cNvCxnSpPr>
              <p:nvPr/>
            </p:nvCxnSpPr>
            <p:spPr>
              <a:xfrm flipV="1">
                <a:off x="7019262" y="3641650"/>
                <a:ext cx="2052084"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49A80D-3E03-55EA-91F8-9AF96A6309DA}"/>
                  </a:ext>
                </a:extLst>
              </p:cNvPr>
              <p:cNvCxnSpPr>
                <a:cxnSpLocks/>
                <a:stCxn id="24" idx="6"/>
                <a:endCxn id="29" idx="2"/>
              </p:cNvCxnSpPr>
              <p:nvPr/>
            </p:nvCxnSpPr>
            <p:spPr>
              <a:xfrm>
                <a:off x="7019262" y="2935639"/>
                <a:ext cx="2052084"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1CC7518-7EC3-5EB6-D391-6316660FBFAE}"/>
                  </a:ext>
                </a:extLst>
              </p:cNvPr>
              <p:cNvCxnSpPr>
                <a:cxnSpLocks/>
                <a:stCxn id="25" idx="6"/>
                <a:endCxn id="29" idx="2"/>
              </p:cNvCxnSpPr>
              <p:nvPr/>
            </p:nvCxnSpPr>
            <p:spPr>
              <a:xfrm>
                <a:off x="7019262" y="2229628"/>
                <a:ext cx="2052084" cy="1412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04E6F9B-F547-902D-4756-170EC9C87E20}"/>
                  </a:ext>
                </a:extLst>
              </p:cNvPr>
              <p:cNvSpPr txBox="1"/>
              <p:nvPr/>
            </p:nvSpPr>
            <p:spPr>
              <a:xfrm>
                <a:off x="5849680" y="5771502"/>
                <a:ext cx="1913861" cy="369332"/>
              </a:xfrm>
              <a:prstGeom prst="rect">
                <a:avLst/>
              </a:prstGeom>
              <a:noFill/>
            </p:spPr>
            <p:txBody>
              <a:bodyPr wrap="square" rtlCol="0" anchor="ctr">
                <a:spAutoFit/>
              </a:bodyPr>
              <a:lstStyle/>
              <a:p>
                <a:pPr algn="ctr"/>
                <a:r>
                  <a:rPr lang="en-US" dirty="0">
                    <a:latin typeface="+mj-lt"/>
                  </a:rPr>
                  <a:t>Software Team</a:t>
                </a:r>
              </a:p>
            </p:txBody>
          </p:sp>
          <p:sp>
            <p:nvSpPr>
              <p:cNvPr id="60" name="TextBox 59">
                <a:extLst>
                  <a:ext uri="{FF2B5EF4-FFF2-40B4-BE49-F238E27FC236}">
                    <a16:creationId xmlns:a16="http://schemas.microsoft.com/office/drawing/2014/main" id="{3F55358D-DE03-0073-F443-C9B581CA5573}"/>
                  </a:ext>
                </a:extLst>
              </p:cNvPr>
              <p:cNvSpPr txBox="1"/>
              <p:nvPr/>
            </p:nvSpPr>
            <p:spPr>
              <a:xfrm>
                <a:off x="10935587" y="3461839"/>
                <a:ext cx="1913861" cy="369332"/>
              </a:xfrm>
              <a:prstGeom prst="rect">
                <a:avLst/>
              </a:prstGeom>
              <a:noFill/>
            </p:spPr>
            <p:txBody>
              <a:bodyPr wrap="square" rtlCol="0" anchor="ctr">
                <a:spAutoFit/>
              </a:bodyPr>
              <a:lstStyle/>
              <a:p>
                <a:pPr algn="ctr"/>
                <a:r>
                  <a:rPr lang="en-US" dirty="0">
                    <a:latin typeface="+mj-lt"/>
                  </a:rPr>
                  <a:t>CEO</a:t>
                </a:r>
              </a:p>
            </p:txBody>
          </p:sp>
          <p:sp>
            <p:nvSpPr>
              <p:cNvPr id="61" name="Oval 60">
                <a:extLst>
                  <a:ext uri="{FF2B5EF4-FFF2-40B4-BE49-F238E27FC236}">
                    <a16:creationId xmlns:a16="http://schemas.microsoft.com/office/drawing/2014/main" id="{B7262CDF-F3E8-6700-B656-9B0AE891E1CD}"/>
                  </a:ext>
                </a:extLst>
              </p:cNvPr>
              <p:cNvSpPr/>
              <p:nvPr/>
            </p:nvSpPr>
            <p:spPr>
              <a:xfrm>
                <a:off x="10935587" y="2016977"/>
                <a:ext cx="425302" cy="425302"/>
              </a:xfrm>
              <a:prstGeom prst="ellipse">
                <a:avLst/>
              </a:prstGeom>
              <a:solidFill>
                <a:srgbClr val="A086C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4F701F5-AFC9-4F59-CC23-6DE21541E979}"/>
                  </a:ext>
                </a:extLst>
              </p:cNvPr>
              <p:cNvSpPr/>
              <p:nvPr/>
            </p:nvSpPr>
            <p:spPr>
              <a:xfrm>
                <a:off x="10935587" y="3428999"/>
                <a:ext cx="425302" cy="425302"/>
              </a:xfrm>
              <a:prstGeom prst="ellipse">
                <a:avLst/>
              </a:prstGeom>
              <a:solidFill>
                <a:srgbClr val="7EE8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2AA7E4F6-0B5D-FB00-17AF-5A4D8CA3FC58}"/>
                  </a:ext>
                </a:extLst>
              </p:cNvPr>
              <p:cNvSpPr txBox="1"/>
              <p:nvPr/>
            </p:nvSpPr>
            <p:spPr>
              <a:xfrm>
                <a:off x="8327066" y="5771502"/>
                <a:ext cx="1913861" cy="369332"/>
              </a:xfrm>
              <a:prstGeom prst="rect">
                <a:avLst/>
              </a:prstGeom>
              <a:noFill/>
            </p:spPr>
            <p:txBody>
              <a:bodyPr wrap="square" rtlCol="0" anchor="ctr">
                <a:spAutoFit/>
              </a:bodyPr>
              <a:lstStyle/>
              <a:p>
                <a:pPr algn="ctr"/>
                <a:r>
                  <a:rPr lang="en-US" dirty="0">
                    <a:latin typeface="+mj-lt"/>
                  </a:rPr>
                  <a:t>Output</a:t>
                </a:r>
              </a:p>
            </p:txBody>
          </p:sp>
          <p:cxnSp>
            <p:nvCxnSpPr>
              <p:cNvPr id="64" name="Straight Connector 63">
                <a:extLst>
                  <a:ext uri="{FF2B5EF4-FFF2-40B4-BE49-F238E27FC236}">
                    <a16:creationId xmlns:a16="http://schemas.microsoft.com/office/drawing/2014/main" id="{87A11A25-616A-F828-03AE-CDA4750FE1DC}"/>
                  </a:ext>
                </a:extLst>
              </p:cNvPr>
              <p:cNvCxnSpPr>
                <a:cxnSpLocks/>
                <a:stCxn id="62" idx="0"/>
                <a:endCxn id="61" idx="4"/>
              </p:cNvCxnSpPr>
              <p:nvPr/>
            </p:nvCxnSpPr>
            <p:spPr>
              <a:xfrm flipV="1">
                <a:off x="11148238" y="2442279"/>
                <a:ext cx="0" cy="986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A5192A4D-A3B0-3204-2324-5EF49576F9D0}"/>
                  </a:ext>
                </a:extLst>
              </p:cNvPr>
              <p:cNvCxnSpPr>
                <a:cxnSpLocks/>
                <a:stCxn id="62" idx="4"/>
                <a:endCxn id="59" idx="2"/>
              </p:cNvCxnSpPr>
              <p:nvPr/>
            </p:nvCxnSpPr>
            <p:spPr>
              <a:xfrm rot="5400000">
                <a:off x="7834159" y="2826754"/>
                <a:ext cx="2286533" cy="4341627"/>
              </a:xfrm>
              <a:prstGeom prst="bentConnector3">
                <a:avLst>
                  <a:gd name="adj1" fmla="val 109998"/>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66" name="Elbow Connector 65">
                <a:extLst>
                  <a:ext uri="{FF2B5EF4-FFF2-40B4-BE49-F238E27FC236}">
                    <a16:creationId xmlns:a16="http://schemas.microsoft.com/office/drawing/2014/main" id="{6370126F-91D0-8BB8-D19F-A1229DE4791E}"/>
                  </a:ext>
                </a:extLst>
              </p:cNvPr>
              <p:cNvCxnSpPr>
                <a:cxnSpLocks/>
                <a:endCxn id="17" idx="2"/>
              </p:cNvCxnSpPr>
              <p:nvPr/>
            </p:nvCxnSpPr>
            <p:spPr>
              <a:xfrm rot="10800000" flipV="1">
                <a:off x="4286695" y="5490791"/>
                <a:ext cx="6861545" cy="655819"/>
              </a:xfrm>
              <a:prstGeom prst="bentConnector4">
                <a:avLst>
                  <a:gd name="adj1" fmla="val 77273"/>
                  <a:gd name="adj2" fmla="val 133236"/>
                </a:avLst>
              </a:prstGeom>
              <a:ln w="25400">
                <a:tailEnd type="triangle"/>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3025002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Let’s review the math in neural networks!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pPr marL="0" indent="0">
                  <a:buNone/>
                </a:pPr>
                <a:r>
                  <a:rPr lang="en-US" sz="1600" dirty="0">
                    <a:latin typeface="+mj-lt"/>
                  </a:rPr>
                  <a:t>Suppose we have a linear layer, defined as </a:t>
                </a:r>
                <a:r>
                  <a:rPr lang="en-US" sz="1600" b="1" dirty="0" err="1"/>
                  <a:t>nn.Linear</a:t>
                </a:r>
                <a:r>
                  <a:rPr lang="en-US" sz="1600" b="1" dirty="0"/>
                  <a:t>(</a:t>
                </a:r>
                <a:r>
                  <a:rPr lang="en-US" sz="1600" b="1" dirty="0" err="1"/>
                  <a:t>in_features</a:t>
                </a:r>
                <a:r>
                  <a:rPr lang="en-US" sz="1600" b="1" dirty="0"/>
                  <a:t>=3, </a:t>
                </a:r>
                <a:r>
                  <a:rPr lang="en-US" sz="1600" b="1" dirty="0" err="1"/>
                  <a:t>out_features</a:t>
                </a:r>
                <a:r>
                  <a:rPr lang="en-US" sz="1600" b="1" dirty="0"/>
                  <a:t>=5, bias=True)</a:t>
                </a:r>
                <a:r>
                  <a:rPr lang="en-US" sz="1600" dirty="0">
                    <a:latin typeface="+mj-lt"/>
                  </a:rPr>
                  <a:t>. This linear layer will create two matrices, called </a:t>
                </a:r>
                <a14:m>
                  <m:oMath xmlns:m="http://schemas.openxmlformats.org/officeDocument/2006/math">
                    <m:r>
                      <a:rPr lang="en-US" sz="1600" b="0" i="1" smtClean="0">
                        <a:latin typeface="Cambria Math" panose="02040503050406030204" pitchFamily="18" charset="0"/>
                      </a:rPr>
                      <m:t>𝑊</m:t>
                    </m:r>
                  </m:oMath>
                </a14:m>
                <a:r>
                  <a:rPr lang="en-US" sz="1600" dirty="0">
                    <a:latin typeface="+mj-lt"/>
                  </a:rPr>
                  <a:t> (weights) and </a:t>
                </a:r>
                <a14:m>
                  <m:oMath xmlns:m="http://schemas.openxmlformats.org/officeDocument/2006/math">
                    <m:r>
                      <a:rPr lang="en-US" sz="1600" b="0" i="1" smtClean="0">
                        <a:latin typeface="Cambria Math" panose="02040503050406030204" pitchFamily="18" charset="0"/>
                      </a:rPr>
                      <m:t>𝑏</m:t>
                    </m:r>
                  </m:oMath>
                </a14:m>
                <a:r>
                  <a:rPr lang="en-US" sz="1600" dirty="0">
                    <a:latin typeface="+mj-lt"/>
                  </a:rPr>
                  <a:t> (bias). If we have input </a:t>
                </a:r>
                <a14:m>
                  <m:oMath xmlns:m="http://schemas.openxmlformats.org/officeDocument/2006/math">
                    <m:r>
                      <a:rPr lang="en-US" sz="1600" b="0" i="1" smtClean="0">
                        <a:latin typeface="Cambria Math" panose="02040503050406030204" pitchFamily="18" charset="0"/>
                      </a:rPr>
                      <m:t>𝑋</m:t>
                    </m:r>
                  </m:oMath>
                </a14:m>
                <a:r>
                  <a:rPr lang="en-US" sz="1600" dirty="0">
                    <a:latin typeface="+mj-lt"/>
                  </a:rPr>
                  <a:t> of shape (10, 3), the output </a:t>
                </a:r>
                <a14:m>
                  <m:oMath xmlns:m="http://schemas.openxmlformats.org/officeDocument/2006/math">
                    <m:r>
                      <a:rPr lang="en-US" sz="1600" b="0" i="1" smtClean="0">
                        <a:latin typeface="Cambria Math" panose="02040503050406030204" pitchFamily="18" charset="0"/>
                      </a:rPr>
                      <m:t>𝑂</m:t>
                    </m:r>
                  </m:oMath>
                </a14:m>
                <a:r>
                  <a:rPr lang="en-US" sz="1600" dirty="0">
                    <a:latin typeface="+mj-lt"/>
                  </a:rPr>
                  <a:t> will have a shape of (10, 5). But how does this happen mathematically? </a:t>
                </a:r>
              </a:p>
            </p:txBody>
          </p:sp>
        </mc:Choice>
        <mc:Fallback>
          <p:sp>
            <p:nvSpPr>
              <p:cNvPr id="3" name="Content Placeholder 2">
                <a:extLst>
                  <a:ext uri="{FF2B5EF4-FFF2-40B4-BE49-F238E27FC236}">
                    <a16:creationId xmlns:a16="http://schemas.microsoft.com/office/drawing/2014/main" id="{881CD623-F249-9803-A87A-5EB7E25810B1}"/>
                  </a:ext>
                </a:extLst>
              </p:cNvPr>
              <p:cNvSpPr>
                <a:spLocks noGrp="1" noRot="1" noChangeAspect="1" noMove="1" noResize="1" noEditPoints="1" noAdjustHandles="1" noChangeArrowheads="1" noChangeShapeType="1" noTextEdit="1"/>
              </p:cNvSpPr>
              <p:nvPr>
                <p:ph idx="1"/>
              </p:nvPr>
            </p:nvSpPr>
            <p:spPr>
              <a:blipFill>
                <a:blip r:embed="rId2"/>
                <a:stretch>
                  <a:fillRect l="-362" t="-872" r="-603"/>
                </a:stretch>
              </a:blipFill>
            </p:spPr>
            <p:txBody>
              <a:bodyPr/>
              <a:lstStyle/>
              <a:p>
                <a:r>
                  <a:rPr lang="en-US">
                    <a:noFill/>
                  </a:rPr>
                  <a:t> </a:t>
                </a:r>
              </a:p>
            </p:txBody>
          </p:sp>
        </mc:Fallback>
      </mc:AlternateContent>
      <p:sp>
        <p:nvSpPr>
          <p:cNvPr id="103" name="Rectangle 102">
            <a:extLst>
              <a:ext uri="{FF2B5EF4-FFF2-40B4-BE49-F238E27FC236}">
                <a16:creationId xmlns:a16="http://schemas.microsoft.com/office/drawing/2014/main" id="{2813B82F-65D3-FD78-1863-3972DC4B525E}"/>
              </a:ext>
            </a:extLst>
          </p:cNvPr>
          <p:cNvSpPr/>
          <p:nvPr/>
        </p:nvSpPr>
        <p:spPr>
          <a:xfrm>
            <a:off x="10318921" y="335713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B7623B39-638B-2ED5-6EE9-471AA261E3FF}"/>
              </a:ext>
            </a:extLst>
          </p:cNvPr>
          <p:cNvSpPr/>
          <p:nvPr/>
        </p:nvSpPr>
        <p:spPr>
          <a:xfrm>
            <a:off x="10600684" y="335713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AA8A03BF-1492-1F6D-574C-4F52A0769D56}"/>
              </a:ext>
            </a:extLst>
          </p:cNvPr>
          <p:cNvSpPr/>
          <p:nvPr/>
        </p:nvSpPr>
        <p:spPr>
          <a:xfrm>
            <a:off x="10882447" y="335713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E70011C9-9C52-9DD7-CD8F-C63B099321DE}"/>
              </a:ext>
            </a:extLst>
          </p:cNvPr>
          <p:cNvSpPr/>
          <p:nvPr/>
        </p:nvSpPr>
        <p:spPr>
          <a:xfrm>
            <a:off x="10318921" y="363889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2E3FA891-3E23-DEFC-25AE-B3E800317038}"/>
              </a:ext>
            </a:extLst>
          </p:cNvPr>
          <p:cNvSpPr/>
          <p:nvPr/>
        </p:nvSpPr>
        <p:spPr>
          <a:xfrm>
            <a:off x="10600684" y="363889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001CB871-DD49-9BE8-63E4-AEB2E370BE71}"/>
              </a:ext>
            </a:extLst>
          </p:cNvPr>
          <p:cNvSpPr/>
          <p:nvPr/>
        </p:nvSpPr>
        <p:spPr>
          <a:xfrm>
            <a:off x="10882447" y="363889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5C49556-6BB4-C463-E14C-C68FC54A3CF5}"/>
              </a:ext>
            </a:extLst>
          </p:cNvPr>
          <p:cNvSpPr/>
          <p:nvPr/>
        </p:nvSpPr>
        <p:spPr>
          <a:xfrm>
            <a:off x="10318921" y="392065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BBF029D6-333E-ACC5-97E4-502F63339078}"/>
              </a:ext>
            </a:extLst>
          </p:cNvPr>
          <p:cNvSpPr/>
          <p:nvPr/>
        </p:nvSpPr>
        <p:spPr>
          <a:xfrm>
            <a:off x="10600684" y="392065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032C3D51-879E-31D9-B72F-D4A28A703608}"/>
              </a:ext>
            </a:extLst>
          </p:cNvPr>
          <p:cNvSpPr/>
          <p:nvPr/>
        </p:nvSpPr>
        <p:spPr>
          <a:xfrm>
            <a:off x="10882447" y="392065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FF2A1E70-88A7-6353-A7F2-C971851EB58B}"/>
              </a:ext>
            </a:extLst>
          </p:cNvPr>
          <p:cNvSpPr/>
          <p:nvPr/>
        </p:nvSpPr>
        <p:spPr>
          <a:xfrm>
            <a:off x="10318921" y="420242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52D1CAF9-E261-9A5D-C2C1-5C7D8BD9F566}"/>
              </a:ext>
            </a:extLst>
          </p:cNvPr>
          <p:cNvSpPr/>
          <p:nvPr/>
        </p:nvSpPr>
        <p:spPr>
          <a:xfrm>
            <a:off x="10600684" y="420242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AEB02A1F-4BEF-91E9-524A-3D735AA86717}"/>
              </a:ext>
            </a:extLst>
          </p:cNvPr>
          <p:cNvSpPr/>
          <p:nvPr/>
        </p:nvSpPr>
        <p:spPr>
          <a:xfrm>
            <a:off x="10882447" y="4202421"/>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EF670582-E0E9-5C00-35E0-DBF728A00661}"/>
              </a:ext>
            </a:extLst>
          </p:cNvPr>
          <p:cNvSpPr/>
          <p:nvPr/>
        </p:nvSpPr>
        <p:spPr>
          <a:xfrm>
            <a:off x="10318921" y="448418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DB7BD22D-4167-4B23-B92E-EA27F8617D01}"/>
              </a:ext>
            </a:extLst>
          </p:cNvPr>
          <p:cNvSpPr/>
          <p:nvPr/>
        </p:nvSpPr>
        <p:spPr>
          <a:xfrm>
            <a:off x="10600684" y="448418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0F32834D-67F0-FC31-69DD-2BEDD2CCD883}"/>
              </a:ext>
            </a:extLst>
          </p:cNvPr>
          <p:cNvSpPr/>
          <p:nvPr/>
        </p:nvSpPr>
        <p:spPr>
          <a:xfrm>
            <a:off x="10882447" y="448418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7D127C41-CD06-270D-4C2B-23DB548CA4C6}"/>
              </a:ext>
            </a:extLst>
          </p:cNvPr>
          <p:cNvSpPr/>
          <p:nvPr/>
        </p:nvSpPr>
        <p:spPr>
          <a:xfrm>
            <a:off x="10318921" y="476594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A1FACEBC-D971-7F45-FF53-6A0E3A41657E}"/>
              </a:ext>
            </a:extLst>
          </p:cNvPr>
          <p:cNvSpPr/>
          <p:nvPr/>
        </p:nvSpPr>
        <p:spPr>
          <a:xfrm>
            <a:off x="10600684" y="476594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6C03E65C-CDD7-828C-E870-977CE24B6D56}"/>
              </a:ext>
            </a:extLst>
          </p:cNvPr>
          <p:cNvSpPr/>
          <p:nvPr/>
        </p:nvSpPr>
        <p:spPr>
          <a:xfrm>
            <a:off x="10882447" y="476594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988CCA93-0C03-E034-EABD-A883675EC6A9}"/>
              </a:ext>
            </a:extLst>
          </p:cNvPr>
          <p:cNvSpPr/>
          <p:nvPr/>
        </p:nvSpPr>
        <p:spPr>
          <a:xfrm>
            <a:off x="10318921" y="5047710"/>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424CC7DB-27CC-A98C-AC91-0E525418B4AB}"/>
              </a:ext>
            </a:extLst>
          </p:cNvPr>
          <p:cNvSpPr/>
          <p:nvPr/>
        </p:nvSpPr>
        <p:spPr>
          <a:xfrm>
            <a:off x="10600684" y="5047710"/>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81D26E44-624E-FCEB-9528-E3076391AF07}"/>
              </a:ext>
            </a:extLst>
          </p:cNvPr>
          <p:cNvSpPr/>
          <p:nvPr/>
        </p:nvSpPr>
        <p:spPr>
          <a:xfrm>
            <a:off x="10882447" y="504770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BA11397F-82F2-CB87-A2E9-B4A19C72CC4B}"/>
              </a:ext>
            </a:extLst>
          </p:cNvPr>
          <p:cNvSpPr/>
          <p:nvPr/>
        </p:nvSpPr>
        <p:spPr>
          <a:xfrm>
            <a:off x="10318921" y="532947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312EFFC9-60C8-8418-61DA-9BA8C6058C83}"/>
              </a:ext>
            </a:extLst>
          </p:cNvPr>
          <p:cNvSpPr/>
          <p:nvPr/>
        </p:nvSpPr>
        <p:spPr>
          <a:xfrm>
            <a:off x="10600684" y="532947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437D6811-4F2E-FE2E-B610-68005C7E01FE}"/>
              </a:ext>
            </a:extLst>
          </p:cNvPr>
          <p:cNvSpPr/>
          <p:nvPr/>
        </p:nvSpPr>
        <p:spPr>
          <a:xfrm>
            <a:off x="10882447" y="532947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97945BDF-2FB0-C3A6-E171-230B2C84B2DF}"/>
              </a:ext>
            </a:extLst>
          </p:cNvPr>
          <p:cNvSpPr/>
          <p:nvPr/>
        </p:nvSpPr>
        <p:spPr>
          <a:xfrm>
            <a:off x="10318921" y="561123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a:extLst>
              <a:ext uri="{FF2B5EF4-FFF2-40B4-BE49-F238E27FC236}">
                <a16:creationId xmlns:a16="http://schemas.microsoft.com/office/drawing/2014/main" id="{DA9CCD41-32F4-42F2-1E09-FE65B9597DA7}"/>
              </a:ext>
            </a:extLst>
          </p:cNvPr>
          <p:cNvSpPr/>
          <p:nvPr/>
        </p:nvSpPr>
        <p:spPr>
          <a:xfrm>
            <a:off x="10600684" y="561123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5ADCD282-FD96-6757-F5A6-8ACC88C6802F}"/>
              </a:ext>
            </a:extLst>
          </p:cNvPr>
          <p:cNvSpPr/>
          <p:nvPr/>
        </p:nvSpPr>
        <p:spPr>
          <a:xfrm>
            <a:off x="10882447" y="561123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BDCFD5AD-E155-DC35-A7C2-4261A6725538}"/>
              </a:ext>
            </a:extLst>
          </p:cNvPr>
          <p:cNvSpPr/>
          <p:nvPr/>
        </p:nvSpPr>
        <p:spPr>
          <a:xfrm>
            <a:off x="10318921" y="589299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241DDB72-B5FB-D8A6-7AE4-61C05C7C9B3C}"/>
              </a:ext>
            </a:extLst>
          </p:cNvPr>
          <p:cNvSpPr/>
          <p:nvPr/>
        </p:nvSpPr>
        <p:spPr>
          <a:xfrm>
            <a:off x="10600684" y="589299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97D9F45E-93B3-37E2-E488-4865FA2DF1E9}"/>
              </a:ext>
            </a:extLst>
          </p:cNvPr>
          <p:cNvSpPr/>
          <p:nvPr/>
        </p:nvSpPr>
        <p:spPr>
          <a:xfrm>
            <a:off x="10882447" y="589299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6EBDF3EA-B295-4ADB-03FC-529FDF590342}"/>
              </a:ext>
            </a:extLst>
          </p:cNvPr>
          <p:cNvSpPr/>
          <p:nvPr/>
        </p:nvSpPr>
        <p:spPr>
          <a:xfrm>
            <a:off x="11164210" y="335933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a16="http://schemas.microsoft.com/office/drawing/2014/main" id="{0643EAD2-41C6-613F-5FA1-B0D78D5B80F6}"/>
              </a:ext>
            </a:extLst>
          </p:cNvPr>
          <p:cNvSpPr/>
          <p:nvPr/>
        </p:nvSpPr>
        <p:spPr>
          <a:xfrm>
            <a:off x="11445973" y="335933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683DAC10-5137-8F16-A20F-648A85DE26D5}"/>
              </a:ext>
            </a:extLst>
          </p:cNvPr>
          <p:cNvSpPr/>
          <p:nvPr/>
        </p:nvSpPr>
        <p:spPr>
          <a:xfrm>
            <a:off x="11164210" y="364109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450470EC-BFAF-B6CC-516E-FAA0DA7B5AD6}"/>
              </a:ext>
            </a:extLst>
          </p:cNvPr>
          <p:cNvSpPr/>
          <p:nvPr/>
        </p:nvSpPr>
        <p:spPr>
          <a:xfrm>
            <a:off x="11445973" y="364109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a16="http://schemas.microsoft.com/office/drawing/2014/main" id="{A7CE4745-2AD5-5B44-067E-8DD7A7A9CD08}"/>
              </a:ext>
            </a:extLst>
          </p:cNvPr>
          <p:cNvSpPr/>
          <p:nvPr/>
        </p:nvSpPr>
        <p:spPr>
          <a:xfrm>
            <a:off x="11164210" y="3922861"/>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43046BE1-34F9-F258-40FE-FBC6F6585A3B}"/>
              </a:ext>
            </a:extLst>
          </p:cNvPr>
          <p:cNvSpPr/>
          <p:nvPr/>
        </p:nvSpPr>
        <p:spPr>
          <a:xfrm>
            <a:off x="11445973" y="3922861"/>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5B62A513-707D-E643-2A7A-D7A6BFFB6FCC}"/>
              </a:ext>
            </a:extLst>
          </p:cNvPr>
          <p:cNvSpPr/>
          <p:nvPr/>
        </p:nvSpPr>
        <p:spPr>
          <a:xfrm>
            <a:off x="11164210" y="420462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6330C1FA-DAE4-4FF7-0687-4A1E54F81414}"/>
              </a:ext>
            </a:extLst>
          </p:cNvPr>
          <p:cNvSpPr/>
          <p:nvPr/>
        </p:nvSpPr>
        <p:spPr>
          <a:xfrm>
            <a:off x="11445973" y="420462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a16="http://schemas.microsoft.com/office/drawing/2014/main" id="{E57A47D1-1793-FF7B-EB3A-C0689F3BA60F}"/>
              </a:ext>
            </a:extLst>
          </p:cNvPr>
          <p:cNvSpPr/>
          <p:nvPr/>
        </p:nvSpPr>
        <p:spPr>
          <a:xfrm>
            <a:off x="11164210" y="448638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976E71D7-BC9C-FD6E-98AA-B08916807810}"/>
              </a:ext>
            </a:extLst>
          </p:cNvPr>
          <p:cNvSpPr/>
          <p:nvPr/>
        </p:nvSpPr>
        <p:spPr>
          <a:xfrm>
            <a:off x="11445973" y="448638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a16="http://schemas.microsoft.com/office/drawing/2014/main" id="{90BFA112-8EAF-9646-3C34-5ACC3064109A}"/>
              </a:ext>
            </a:extLst>
          </p:cNvPr>
          <p:cNvSpPr/>
          <p:nvPr/>
        </p:nvSpPr>
        <p:spPr>
          <a:xfrm>
            <a:off x="11164210" y="476814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241661DE-F769-B41F-EB86-431F4644069D}"/>
              </a:ext>
            </a:extLst>
          </p:cNvPr>
          <p:cNvSpPr/>
          <p:nvPr/>
        </p:nvSpPr>
        <p:spPr>
          <a:xfrm>
            <a:off x="11445973" y="476814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a:extLst>
              <a:ext uri="{FF2B5EF4-FFF2-40B4-BE49-F238E27FC236}">
                <a16:creationId xmlns:a16="http://schemas.microsoft.com/office/drawing/2014/main" id="{2B1FD8C6-6277-2845-8B2A-E8ED7FE92691}"/>
              </a:ext>
            </a:extLst>
          </p:cNvPr>
          <p:cNvSpPr/>
          <p:nvPr/>
        </p:nvSpPr>
        <p:spPr>
          <a:xfrm>
            <a:off x="11164210" y="504991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5AA7A885-12DA-E6C2-EE20-5820E646C0A6}"/>
              </a:ext>
            </a:extLst>
          </p:cNvPr>
          <p:cNvSpPr/>
          <p:nvPr/>
        </p:nvSpPr>
        <p:spPr>
          <a:xfrm>
            <a:off x="11445973" y="504991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2C78497C-1D28-E93E-D43D-B75720060789}"/>
              </a:ext>
            </a:extLst>
          </p:cNvPr>
          <p:cNvSpPr/>
          <p:nvPr/>
        </p:nvSpPr>
        <p:spPr>
          <a:xfrm>
            <a:off x="11164210" y="533167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178">
            <a:extLst>
              <a:ext uri="{FF2B5EF4-FFF2-40B4-BE49-F238E27FC236}">
                <a16:creationId xmlns:a16="http://schemas.microsoft.com/office/drawing/2014/main" id="{D0C37308-DE5A-C117-E2F1-D10B0517DAB1}"/>
              </a:ext>
            </a:extLst>
          </p:cNvPr>
          <p:cNvSpPr/>
          <p:nvPr/>
        </p:nvSpPr>
        <p:spPr>
          <a:xfrm>
            <a:off x="11445973" y="533167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8B2B8196-EA21-22E9-8370-A3083EBC3817}"/>
              </a:ext>
            </a:extLst>
          </p:cNvPr>
          <p:cNvSpPr/>
          <p:nvPr/>
        </p:nvSpPr>
        <p:spPr>
          <a:xfrm>
            <a:off x="11164210" y="561343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ctangle 181">
            <a:extLst>
              <a:ext uri="{FF2B5EF4-FFF2-40B4-BE49-F238E27FC236}">
                <a16:creationId xmlns:a16="http://schemas.microsoft.com/office/drawing/2014/main" id="{62072CE9-5F55-FED8-20CB-5DA8CFF71722}"/>
              </a:ext>
            </a:extLst>
          </p:cNvPr>
          <p:cNvSpPr/>
          <p:nvPr/>
        </p:nvSpPr>
        <p:spPr>
          <a:xfrm>
            <a:off x="11445973" y="561343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210D273F-AE6A-9BA5-D63F-F4F2D0DA39DC}"/>
              </a:ext>
            </a:extLst>
          </p:cNvPr>
          <p:cNvSpPr/>
          <p:nvPr/>
        </p:nvSpPr>
        <p:spPr>
          <a:xfrm>
            <a:off x="11164210" y="5895200"/>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ctangle 184">
            <a:extLst>
              <a:ext uri="{FF2B5EF4-FFF2-40B4-BE49-F238E27FC236}">
                <a16:creationId xmlns:a16="http://schemas.microsoft.com/office/drawing/2014/main" id="{A113BF67-66B2-5226-D598-AF547DC2CF52}"/>
              </a:ext>
            </a:extLst>
          </p:cNvPr>
          <p:cNvSpPr/>
          <p:nvPr/>
        </p:nvSpPr>
        <p:spPr>
          <a:xfrm>
            <a:off x="11445973" y="5895200"/>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87" name="TextBox 186">
                <a:extLst>
                  <a:ext uri="{FF2B5EF4-FFF2-40B4-BE49-F238E27FC236}">
                    <a16:creationId xmlns:a16="http://schemas.microsoft.com/office/drawing/2014/main" id="{A60B5593-050C-7856-8B6C-5A58F06EB0A2}"/>
                  </a:ext>
                </a:extLst>
              </p:cNvPr>
              <p:cNvSpPr txBox="1"/>
              <p:nvPr/>
            </p:nvSpPr>
            <p:spPr>
              <a:xfrm>
                <a:off x="8975734" y="4581282"/>
                <a:ext cx="1339702"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𝑶</m:t>
                      </m:r>
                      <m:r>
                        <a:rPr lang="en-US" b="0" i="1" dirty="0" smtClean="0">
                          <a:latin typeface="Cambria Math" panose="02040503050406030204" pitchFamily="18" charset="0"/>
                        </a:rPr>
                        <m:t>=(10, 5)</m:t>
                      </m:r>
                    </m:oMath>
                  </m:oMathPara>
                </a14:m>
                <a:endParaRPr lang="en-US" dirty="0"/>
              </a:p>
            </p:txBody>
          </p:sp>
        </mc:Choice>
        <mc:Fallback>
          <p:sp>
            <p:nvSpPr>
              <p:cNvPr id="187" name="TextBox 186">
                <a:extLst>
                  <a:ext uri="{FF2B5EF4-FFF2-40B4-BE49-F238E27FC236}">
                    <a16:creationId xmlns:a16="http://schemas.microsoft.com/office/drawing/2014/main" id="{A60B5593-050C-7856-8B6C-5A58F06EB0A2}"/>
                  </a:ext>
                </a:extLst>
              </p:cNvPr>
              <p:cNvSpPr txBox="1">
                <a:spLocks noRot="1" noChangeAspect="1" noMove="1" noResize="1" noEditPoints="1" noAdjustHandles="1" noChangeArrowheads="1" noChangeShapeType="1" noTextEdit="1"/>
              </p:cNvSpPr>
              <p:nvPr/>
            </p:nvSpPr>
            <p:spPr>
              <a:xfrm>
                <a:off x="8975734" y="4581282"/>
                <a:ext cx="1339702" cy="369332"/>
              </a:xfrm>
              <a:prstGeom prst="rect">
                <a:avLst/>
              </a:prstGeom>
              <a:blipFill>
                <a:blip r:embed="rId3"/>
                <a:stretch>
                  <a:fillRect b="-16667"/>
                </a:stretch>
              </a:blipFill>
            </p:spPr>
            <p:txBody>
              <a:bodyPr/>
              <a:lstStyle/>
              <a:p>
                <a:r>
                  <a:rPr lang="en-US">
                    <a:noFill/>
                  </a:rPr>
                  <a:t> </a:t>
                </a:r>
              </a:p>
            </p:txBody>
          </p:sp>
        </mc:Fallback>
      </mc:AlternateContent>
      <p:sp>
        <p:nvSpPr>
          <p:cNvPr id="188" name="Rectangle 187">
            <a:extLst>
              <a:ext uri="{FF2B5EF4-FFF2-40B4-BE49-F238E27FC236}">
                <a16:creationId xmlns:a16="http://schemas.microsoft.com/office/drawing/2014/main" id="{33A914F4-56C8-63F7-48CA-F9AEC5C64645}"/>
              </a:ext>
            </a:extLst>
          </p:cNvPr>
          <p:cNvSpPr/>
          <p:nvPr/>
        </p:nvSpPr>
        <p:spPr>
          <a:xfrm>
            <a:off x="1803966" y="335713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61B52FFA-2678-23EA-26A1-C70AB3DE3A91}"/>
              </a:ext>
            </a:extLst>
          </p:cNvPr>
          <p:cNvSpPr/>
          <p:nvPr/>
        </p:nvSpPr>
        <p:spPr>
          <a:xfrm>
            <a:off x="2085729" y="335713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Rectangle 189">
            <a:extLst>
              <a:ext uri="{FF2B5EF4-FFF2-40B4-BE49-F238E27FC236}">
                <a16:creationId xmlns:a16="http://schemas.microsoft.com/office/drawing/2014/main" id="{331B1E08-2B64-FD0B-C7C4-7138BAFE908C}"/>
              </a:ext>
            </a:extLst>
          </p:cNvPr>
          <p:cNvSpPr/>
          <p:nvPr/>
        </p:nvSpPr>
        <p:spPr>
          <a:xfrm>
            <a:off x="2367492" y="335713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EFA5B88C-8EE3-8EEC-B2DD-6F4B1F3FA38C}"/>
              </a:ext>
            </a:extLst>
          </p:cNvPr>
          <p:cNvSpPr/>
          <p:nvPr/>
        </p:nvSpPr>
        <p:spPr>
          <a:xfrm>
            <a:off x="1803966" y="363889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ctangle 191">
            <a:extLst>
              <a:ext uri="{FF2B5EF4-FFF2-40B4-BE49-F238E27FC236}">
                <a16:creationId xmlns:a16="http://schemas.microsoft.com/office/drawing/2014/main" id="{66C5CBA3-EDA4-DCD0-0D06-7E02697AB72E}"/>
              </a:ext>
            </a:extLst>
          </p:cNvPr>
          <p:cNvSpPr/>
          <p:nvPr/>
        </p:nvSpPr>
        <p:spPr>
          <a:xfrm>
            <a:off x="2085729" y="363889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7E72FA4A-1093-0151-5B09-AC4C7F183BA9}"/>
              </a:ext>
            </a:extLst>
          </p:cNvPr>
          <p:cNvSpPr/>
          <p:nvPr/>
        </p:nvSpPr>
        <p:spPr>
          <a:xfrm>
            <a:off x="2367492" y="363889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5D3C3D9B-6EC5-C524-4952-B7C273ECD048}"/>
              </a:ext>
            </a:extLst>
          </p:cNvPr>
          <p:cNvSpPr/>
          <p:nvPr/>
        </p:nvSpPr>
        <p:spPr>
          <a:xfrm>
            <a:off x="1803966" y="392066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082F76A3-F353-B916-2602-292420C1C5A4}"/>
              </a:ext>
            </a:extLst>
          </p:cNvPr>
          <p:cNvSpPr/>
          <p:nvPr/>
        </p:nvSpPr>
        <p:spPr>
          <a:xfrm>
            <a:off x="2085729" y="392066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60AFC986-3437-27D7-C594-941EDE264AFD}"/>
              </a:ext>
            </a:extLst>
          </p:cNvPr>
          <p:cNvSpPr/>
          <p:nvPr/>
        </p:nvSpPr>
        <p:spPr>
          <a:xfrm>
            <a:off x="2367492" y="392066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05C95FE7-212A-DCC3-FBFA-93BB9E40EDCA}"/>
              </a:ext>
            </a:extLst>
          </p:cNvPr>
          <p:cNvSpPr/>
          <p:nvPr/>
        </p:nvSpPr>
        <p:spPr>
          <a:xfrm>
            <a:off x="1803966" y="420242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ctangle 197">
            <a:extLst>
              <a:ext uri="{FF2B5EF4-FFF2-40B4-BE49-F238E27FC236}">
                <a16:creationId xmlns:a16="http://schemas.microsoft.com/office/drawing/2014/main" id="{3328474C-60B0-F5B7-DC12-1404562CD204}"/>
              </a:ext>
            </a:extLst>
          </p:cNvPr>
          <p:cNvSpPr/>
          <p:nvPr/>
        </p:nvSpPr>
        <p:spPr>
          <a:xfrm>
            <a:off x="2085729" y="420242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198">
            <a:extLst>
              <a:ext uri="{FF2B5EF4-FFF2-40B4-BE49-F238E27FC236}">
                <a16:creationId xmlns:a16="http://schemas.microsoft.com/office/drawing/2014/main" id="{4DA882B8-A6D4-5A81-58A2-05176E87A3AB}"/>
              </a:ext>
            </a:extLst>
          </p:cNvPr>
          <p:cNvSpPr/>
          <p:nvPr/>
        </p:nvSpPr>
        <p:spPr>
          <a:xfrm>
            <a:off x="2367492" y="4202423"/>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ectangle 199">
            <a:extLst>
              <a:ext uri="{FF2B5EF4-FFF2-40B4-BE49-F238E27FC236}">
                <a16:creationId xmlns:a16="http://schemas.microsoft.com/office/drawing/2014/main" id="{C28582DE-FE37-DBC8-042F-6E465B887F0E}"/>
              </a:ext>
            </a:extLst>
          </p:cNvPr>
          <p:cNvSpPr/>
          <p:nvPr/>
        </p:nvSpPr>
        <p:spPr>
          <a:xfrm>
            <a:off x="1803966" y="448418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8F196053-47B0-A6FC-6F32-37D5DFFCFE13}"/>
              </a:ext>
            </a:extLst>
          </p:cNvPr>
          <p:cNvSpPr/>
          <p:nvPr/>
        </p:nvSpPr>
        <p:spPr>
          <a:xfrm>
            <a:off x="2085729" y="448418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299FCC62-628B-090A-1578-DA6A669AAD81}"/>
              </a:ext>
            </a:extLst>
          </p:cNvPr>
          <p:cNvSpPr/>
          <p:nvPr/>
        </p:nvSpPr>
        <p:spPr>
          <a:xfrm>
            <a:off x="2367492" y="448418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202">
            <a:extLst>
              <a:ext uri="{FF2B5EF4-FFF2-40B4-BE49-F238E27FC236}">
                <a16:creationId xmlns:a16="http://schemas.microsoft.com/office/drawing/2014/main" id="{5182057E-E29C-1F17-EAA2-3F374E2894CE}"/>
              </a:ext>
            </a:extLst>
          </p:cNvPr>
          <p:cNvSpPr/>
          <p:nvPr/>
        </p:nvSpPr>
        <p:spPr>
          <a:xfrm>
            <a:off x="1803966" y="476594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98E3B280-2BE0-DBFE-C0EB-0CDB5F82999F}"/>
              </a:ext>
            </a:extLst>
          </p:cNvPr>
          <p:cNvSpPr/>
          <p:nvPr/>
        </p:nvSpPr>
        <p:spPr>
          <a:xfrm>
            <a:off x="2085729" y="476594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204">
            <a:extLst>
              <a:ext uri="{FF2B5EF4-FFF2-40B4-BE49-F238E27FC236}">
                <a16:creationId xmlns:a16="http://schemas.microsoft.com/office/drawing/2014/main" id="{CB7F4570-AFA0-0EB6-03B0-3095B991C9FF}"/>
              </a:ext>
            </a:extLst>
          </p:cNvPr>
          <p:cNvSpPr/>
          <p:nvPr/>
        </p:nvSpPr>
        <p:spPr>
          <a:xfrm>
            <a:off x="2367492" y="476594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49A13EEC-CC89-6EE0-5538-6D8EF391E702}"/>
              </a:ext>
            </a:extLst>
          </p:cNvPr>
          <p:cNvSpPr/>
          <p:nvPr/>
        </p:nvSpPr>
        <p:spPr>
          <a:xfrm>
            <a:off x="1803966" y="5047712"/>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1E8FA355-A64F-D4BD-FD9E-66649D0AA46D}"/>
              </a:ext>
            </a:extLst>
          </p:cNvPr>
          <p:cNvSpPr/>
          <p:nvPr/>
        </p:nvSpPr>
        <p:spPr>
          <a:xfrm>
            <a:off x="2085729" y="5047712"/>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ectangle 207">
            <a:extLst>
              <a:ext uri="{FF2B5EF4-FFF2-40B4-BE49-F238E27FC236}">
                <a16:creationId xmlns:a16="http://schemas.microsoft.com/office/drawing/2014/main" id="{7289B592-033B-0409-5A84-6E297FA1F869}"/>
              </a:ext>
            </a:extLst>
          </p:cNvPr>
          <p:cNvSpPr/>
          <p:nvPr/>
        </p:nvSpPr>
        <p:spPr>
          <a:xfrm>
            <a:off x="2367492" y="504771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208">
            <a:extLst>
              <a:ext uri="{FF2B5EF4-FFF2-40B4-BE49-F238E27FC236}">
                <a16:creationId xmlns:a16="http://schemas.microsoft.com/office/drawing/2014/main" id="{222AC802-1217-C090-2D37-94CA7098F265}"/>
              </a:ext>
            </a:extLst>
          </p:cNvPr>
          <p:cNvSpPr/>
          <p:nvPr/>
        </p:nvSpPr>
        <p:spPr>
          <a:xfrm>
            <a:off x="1803966" y="532947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209">
            <a:extLst>
              <a:ext uri="{FF2B5EF4-FFF2-40B4-BE49-F238E27FC236}">
                <a16:creationId xmlns:a16="http://schemas.microsoft.com/office/drawing/2014/main" id="{C8D9834F-8829-37A8-1886-14F5278D65B0}"/>
              </a:ext>
            </a:extLst>
          </p:cNvPr>
          <p:cNvSpPr/>
          <p:nvPr/>
        </p:nvSpPr>
        <p:spPr>
          <a:xfrm>
            <a:off x="2085729" y="532947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210">
            <a:extLst>
              <a:ext uri="{FF2B5EF4-FFF2-40B4-BE49-F238E27FC236}">
                <a16:creationId xmlns:a16="http://schemas.microsoft.com/office/drawing/2014/main" id="{546236AC-FD68-D6BF-7025-D12A9A5FB8D3}"/>
              </a:ext>
            </a:extLst>
          </p:cNvPr>
          <p:cNvSpPr/>
          <p:nvPr/>
        </p:nvSpPr>
        <p:spPr>
          <a:xfrm>
            <a:off x="2367492" y="532947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Rectangle 211">
            <a:extLst>
              <a:ext uri="{FF2B5EF4-FFF2-40B4-BE49-F238E27FC236}">
                <a16:creationId xmlns:a16="http://schemas.microsoft.com/office/drawing/2014/main" id="{2557B6AC-BA87-C36F-1CB0-FCC576084354}"/>
              </a:ext>
            </a:extLst>
          </p:cNvPr>
          <p:cNvSpPr/>
          <p:nvPr/>
        </p:nvSpPr>
        <p:spPr>
          <a:xfrm>
            <a:off x="1803966" y="561123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212">
            <a:extLst>
              <a:ext uri="{FF2B5EF4-FFF2-40B4-BE49-F238E27FC236}">
                <a16:creationId xmlns:a16="http://schemas.microsoft.com/office/drawing/2014/main" id="{EC990EB4-F57D-B054-56DA-773147B51EF7}"/>
              </a:ext>
            </a:extLst>
          </p:cNvPr>
          <p:cNvSpPr/>
          <p:nvPr/>
        </p:nvSpPr>
        <p:spPr>
          <a:xfrm>
            <a:off x="2085729" y="561123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44563A6-FF19-40AD-1207-6EE2336ECD01}"/>
              </a:ext>
            </a:extLst>
          </p:cNvPr>
          <p:cNvSpPr/>
          <p:nvPr/>
        </p:nvSpPr>
        <p:spPr>
          <a:xfrm>
            <a:off x="2367492" y="561123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Rectangle 214">
            <a:extLst>
              <a:ext uri="{FF2B5EF4-FFF2-40B4-BE49-F238E27FC236}">
                <a16:creationId xmlns:a16="http://schemas.microsoft.com/office/drawing/2014/main" id="{79B14D0F-5788-D5FD-AF11-9D113E38AD5F}"/>
              </a:ext>
            </a:extLst>
          </p:cNvPr>
          <p:cNvSpPr/>
          <p:nvPr/>
        </p:nvSpPr>
        <p:spPr>
          <a:xfrm>
            <a:off x="1803966" y="589300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9A5F2A84-6648-5D18-545F-32212FFD575B}"/>
              </a:ext>
            </a:extLst>
          </p:cNvPr>
          <p:cNvSpPr/>
          <p:nvPr/>
        </p:nvSpPr>
        <p:spPr>
          <a:xfrm>
            <a:off x="2085729" y="589300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8FA6E4D2-AAC5-6DF4-06E1-3E946B66C55B}"/>
              </a:ext>
            </a:extLst>
          </p:cNvPr>
          <p:cNvSpPr/>
          <p:nvPr/>
        </p:nvSpPr>
        <p:spPr>
          <a:xfrm>
            <a:off x="2367492" y="589299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18" name="TextBox 217">
                <a:extLst>
                  <a:ext uri="{FF2B5EF4-FFF2-40B4-BE49-F238E27FC236}">
                    <a16:creationId xmlns:a16="http://schemas.microsoft.com/office/drawing/2014/main" id="{AAF51DC8-1EF7-E30D-29E8-C60AE105883E}"/>
                  </a:ext>
                </a:extLst>
              </p:cNvPr>
              <p:cNvSpPr txBox="1"/>
              <p:nvPr/>
            </p:nvSpPr>
            <p:spPr>
              <a:xfrm>
                <a:off x="464264" y="4581282"/>
                <a:ext cx="1339702"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𝑿</m:t>
                      </m:r>
                      <m:r>
                        <a:rPr lang="en-US" b="0" i="1" dirty="0" smtClean="0">
                          <a:latin typeface="Cambria Math" panose="02040503050406030204" pitchFamily="18" charset="0"/>
                        </a:rPr>
                        <m:t>=(10, 3)</m:t>
                      </m:r>
                    </m:oMath>
                  </m:oMathPara>
                </a14:m>
                <a:endParaRPr lang="en-US" dirty="0"/>
              </a:p>
            </p:txBody>
          </p:sp>
        </mc:Choice>
        <mc:Fallback>
          <p:sp>
            <p:nvSpPr>
              <p:cNvPr id="218" name="TextBox 217">
                <a:extLst>
                  <a:ext uri="{FF2B5EF4-FFF2-40B4-BE49-F238E27FC236}">
                    <a16:creationId xmlns:a16="http://schemas.microsoft.com/office/drawing/2014/main" id="{AAF51DC8-1EF7-E30D-29E8-C60AE105883E}"/>
                  </a:ext>
                </a:extLst>
              </p:cNvPr>
              <p:cNvSpPr txBox="1">
                <a:spLocks noRot="1" noChangeAspect="1" noMove="1" noResize="1" noEditPoints="1" noAdjustHandles="1" noChangeArrowheads="1" noChangeShapeType="1" noTextEdit="1"/>
              </p:cNvSpPr>
              <p:nvPr/>
            </p:nvSpPr>
            <p:spPr>
              <a:xfrm>
                <a:off x="464264" y="4581282"/>
                <a:ext cx="1339702" cy="369332"/>
              </a:xfrm>
              <a:prstGeom prst="rect">
                <a:avLst/>
              </a:prstGeom>
              <a:blipFill>
                <a:blip r:embed="rId4"/>
                <a:stretch>
                  <a:fillRect b="-16667"/>
                </a:stretch>
              </a:blipFill>
            </p:spPr>
            <p:txBody>
              <a:bodyPr/>
              <a:lstStyle/>
              <a:p>
                <a:r>
                  <a:rPr lang="en-US">
                    <a:noFill/>
                  </a:rPr>
                  <a:t> </a:t>
                </a:r>
              </a:p>
            </p:txBody>
          </p:sp>
        </mc:Fallback>
      </mc:AlternateContent>
      <p:sp>
        <p:nvSpPr>
          <p:cNvPr id="219" name="Rectangle 218">
            <a:extLst>
              <a:ext uri="{FF2B5EF4-FFF2-40B4-BE49-F238E27FC236}">
                <a16:creationId xmlns:a16="http://schemas.microsoft.com/office/drawing/2014/main" id="{3C11BF2D-9E32-CBE4-B22E-876EAF2E3E03}"/>
              </a:ext>
            </a:extLst>
          </p:cNvPr>
          <p:cNvSpPr/>
          <p:nvPr/>
        </p:nvSpPr>
        <p:spPr>
          <a:xfrm>
            <a:off x="4456311" y="4061541"/>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Rectangle 219">
            <a:extLst>
              <a:ext uri="{FF2B5EF4-FFF2-40B4-BE49-F238E27FC236}">
                <a16:creationId xmlns:a16="http://schemas.microsoft.com/office/drawing/2014/main" id="{9BACCFDB-F53B-C819-086B-8AF218DD8F69}"/>
              </a:ext>
            </a:extLst>
          </p:cNvPr>
          <p:cNvSpPr/>
          <p:nvPr/>
        </p:nvSpPr>
        <p:spPr>
          <a:xfrm>
            <a:off x="4738074" y="4061541"/>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Rectangle 220">
            <a:extLst>
              <a:ext uri="{FF2B5EF4-FFF2-40B4-BE49-F238E27FC236}">
                <a16:creationId xmlns:a16="http://schemas.microsoft.com/office/drawing/2014/main" id="{94D516D1-4DC2-C1AE-CD72-543D7844A35E}"/>
              </a:ext>
            </a:extLst>
          </p:cNvPr>
          <p:cNvSpPr/>
          <p:nvPr/>
        </p:nvSpPr>
        <p:spPr>
          <a:xfrm>
            <a:off x="5019837" y="4061540"/>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Rectangle 221">
            <a:extLst>
              <a:ext uri="{FF2B5EF4-FFF2-40B4-BE49-F238E27FC236}">
                <a16:creationId xmlns:a16="http://schemas.microsoft.com/office/drawing/2014/main" id="{0FB30061-4A77-E281-D581-49B465079094}"/>
              </a:ext>
            </a:extLst>
          </p:cNvPr>
          <p:cNvSpPr/>
          <p:nvPr/>
        </p:nvSpPr>
        <p:spPr>
          <a:xfrm>
            <a:off x="4456311" y="4343304"/>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ctangle 222">
            <a:extLst>
              <a:ext uri="{FF2B5EF4-FFF2-40B4-BE49-F238E27FC236}">
                <a16:creationId xmlns:a16="http://schemas.microsoft.com/office/drawing/2014/main" id="{CADCA439-00D0-DB72-7A8B-5BBBF3112A08}"/>
              </a:ext>
            </a:extLst>
          </p:cNvPr>
          <p:cNvSpPr/>
          <p:nvPr/>
        </p:nvSpPr>
        <p:spPr>
          <a:xfrm>
            <a:off x="4738074" y="4343304"/>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ctangle 223">
            <a:extLst>
              <a:ext uri="{FF2B5EF4-FFF2-40B4-BE49-F238E27FC236}">
                <a16:creationId xmlns:a16="http://schemas.microsoft.com/office/drawing/2014/main" id="{F2978F78-B802-296A-7F86-58F9D1BE4275}"/>
              </a:ext>
            </a:extLst>
          </p:cNvPr>
          <p:cNvSpPr/>
          <p:nvPr/>
        </p:nvSpPr>
        <p:spPr>
          <a:xfrm>
            <a:off x="5019837" y="4343303"/>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34B9275F-7792-BDED-F6CE-FBC1BD4E3498}"/>
              </a:ext>
            </a:extLst>
          </p:cNvPr>
          <p:cNvSpPr/>
          <p:nvPr/>
        </p:nvSpPr>
        <p:spPr>
          <a:xfrm>
            <a:off x="4456311" y="4625067"/>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45B6D77E-774E-1F74-F687-BA9248C84CBD}"/>
              </a:ext>
            </a:extLst>
          </p:cNvPr>
          <p:cNvSpPr/>
          <p:nvPr/>
        </p:nvSpPr>
        <p:spPr>
          <a:xfrm>
            <a:off x="4738074" y="4625067"/>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503D5B2D-1883-D73D-4C2F-FD930D3B5098}"/>
              </a:ext>
            </a:extLst>
          </p:cNvPr>
          <p:cNvSpPr/>
          <p:nvPr/>
        </p:nvSpPr>
        <p:spPr>
          <a:xfrm>
            <a:off x="5019837" y="4625066"/>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7E19B2F7-446D-1B20-CA3A-6210D6E8E0D4}"/>
              </a:ext>
            </a:extLst>
          </p:cNvPr>
          <p:cNvSpPr/>
          <p:nvPr/>
        </p:nvSpPr>
        <p:spPr>
          <a:xfrm>
            <a:off x="4456311" y="4906829"/>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228">
            <a:extLst>
              <a:ext uri="{FF2B5EF4-FFF2-40B4-BE49-F238E27FC236}">
                <a16:creationId xmlns:a16="http://schemas.microsoft.com/office/drawing/2014/main" id="{B0EF296C-7868-B2CF-406C-82C5C28CA5E0}"/>
              </a:ext>
            </a:extLst>
          </p:cNvPr>
          <p:cNvSpPr/>
          <p:nvPr/>
        </p:nvSpPr>
        <p:spPr>
          <a:xfrm>
            <a:off x="4738074" y="4906829"/>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229">
            <a:extLst>
              <a:ext uri="{FF2B5EF4-FFF2-40B4-BE49-F238E27FC236}">
                <a16:creationId xmlns:a16="http://schemas.microsoft.com/office/drawing/2014/main" id="{FF555120-372D-62A2-F29E-6400B6F5B5E3}"/>
              </a:ext>
            </a:extLst>
          </p:cNvPr>
          <p:cNvSpPr/>
          <p:nvPr/>
        </p:nvSpPr>
        <p:spPr>
          <a:xfrm>
            <a:off x="5019837" y="4906828"/>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A72575EC-77C4-B06E-01B1-36B346FC979A}"/>
              </a:ext>
            </a:extLst>
          </p:cNvPr>
          <p:cNvSpPr/>
          <p:nvPr/>
        </p:nvSpPr>
        <p:spPr>
          <a:xfrm>
            <a:off x="4456311" y="5188592"/>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83F1D7AD-CD5E-F642-BB0C-40099C0D9164}"/>
              </a:ext>
            </a:extLst>
          </p:cNvPr>
          <p:cNvSpPr/>
          <p:nvPr/>
        </p:nvSpPr>
        <p:spPr>
          <a:xfrm>
            <a:off x="4738074" y="5188592"/>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EB717F1F-BBE7-7D5B-F903-AC7331D6445E}"/>
              </a:ext>
            </a:extLst>
          </p:cNvPr>
          <p:cNvSpPr/>
          <p:nvPr/>
        </p:nvSpPr>
        <p:spPr>
          <a:xfrm>
            <a:off x="5019837" y="5188591"/>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34" name="TextBox 233">
                <a:extLst>
                  <a:ext uri="{FF2B5EF4-FFF2-40B4-BE49-F238E27FC236}">
                    <a16:creationId xmlns:a16="http://schemas.microsoft.com/office/drawing/2014/main" id="{D6DA9A48-55E1-5BAF-7594-649D8862C6AE}"/>
                  </a:ext>
                </a:extLst>
              </p:cNvPr>
              <p:cNvSpPr txBox="1"/>
              <p:nvPr/>
            </p:nvSpPr>
            <p:spPr>
              <a:xfrm>
                <a:off x="3116609" y="4581282"/>
                <a:ext cx="1339702"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𝑾</m:t>
                      </m:r>
                      <m:r>
                        <a:rPr lang="en-US" b="0" i="1" dirty="0" smtClean="0">
                          <a:latin typeface="Cambria Math" panose="02040503050406030204" pitchFamily="18" charset="0"/>
                        </a:rPr>
                        <m:t>=(5, 3)</m:t>
                      </m:r>
                    </m:oMath>
                  </m:oMathPara>
                </a14:m>
                <a:endParaRPr lang="en-US" dirty="0"/>
              </a:p>
            </p:txBody>
          </p:sp>
        </mc:Choice>
        <mc:Fallback>
          <p:sp>
            <p:nvSpPr>
              <p:cNvPr id="234" name="TextBox 233">
                <a:extLst>
                  <a:ext uri="{FF2B5EF4-FFF2-40B4-BE49-F238E27FC236}">
                    <a16:creationId xmlns:a16="http://schemas.microsoft.com/office/drawing/2014/main" id="{D6DA9A48-55E1-5BAF-7594-649D8862C6AE}"/>
                  </a:ext>
                </a:extLst>
              </p:cNvPr>
              <p:cNvSpPr txBox="1">
                <a:spLocks noRot="1" noChangeAspect="1" noMove="1" noResize="1" noEditPoints="1" noAdjustHandles="1" noChangeArrowheads="1" noChangeShapeType="1" noTextEdit="1"/>
              </p:cNvSpPr>
              <p:nvPr/>
            </p:nvSpPr>
            <p:spPr>
              <a:xfrm>
                <a:off x="3116609" y="4581282"/>
                <a:ext cx="1339702" cy="369332"/>
              </a:xfrm>
              <a:prstGeom prst="rect">
                <a:avLst/>
              </a:prstGeom>
              <a:blipFill>
                <a:blip r:embed="rId5"/>
                <a:stretch>
                  <a:fillRect b="-16667"/>
                </a:stretch>
              </a:blipFill>
            </p:spPr>
            <p:txBody>
              <a:bodyPr/>
              <a:lstStyle/>
              <a:p>
                <a:r>
                  <a:rPr lang="en-US">
                    <a:noFill/>
                  </a:rPr>
                  <a:t> </a:t>
                </a:r>
              </a:p>
            </p:txBody>
          </p:sp>
        </mc:Fallback>
      </mc:AlternateContent>
      <p:sp>
        <p:nvSpPr>
          <p:cNvPr id="235" name="Rectangle 234">
            <a:extLst>
              <a:ext uri="{FF2B5EF4-FFF2-40B4-BE49-F238E27FC236}">
                <a16:creationId xmlns:a16="http://schemas.microsoft.com/office/drawing/2014/main" id="{99E23F9E-06A6-F251-1546-E8AD79A5A1CB}"/>
              </a:ext>
            </a:extLst>
          </p:cNvPr>
          <p:cNvSpPr/>
          <p:nvPr/>
        </p:nvSpPr>
        <p:spPr>
          <a:xfrm>
            <a:off x="7099594" y="4625066"/>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Rectangle 235">
            <a:extLst>
              <a:ext uri="{FF2B5EF4-FFF2-40B4-BE49-F238E27FC236}">
                <a16:creationId xmlns:a16="http://schemas.microsoft.com/office/drawing/2014/main" id="{AC852100-4897-2A50-E7E6-29673A99C715}"/>
              </a:ext>
            </a:extLst>
          </p:cNvPr>
          <p:cNvSpPr/>
          <p:nvPr/>
        </p:nvSpPr>
        <p:spPr>
          <a:xfrm>
            <a:off x="7381357" y="4625066"/>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36">
            <a:extLst>
              <a:ext uri="{FF2B5EF4-FFF2-40B4-BE49-F238E27FC236}">
                <a16:creationId xmlns:a16="http://schemas.microsoft.com/office/drawing/2014/main" id="{0DB903D0-0E0E-9D35-D408-5A85A4FA6ACD}"/>
              </a:ext>
            </a:extLst>
          </p:cNvPr>
          <p:cNvSpPr/>
          <p:nvPr/>
        </p:nvSpPr>
        <p:spPr>
          <a:xfrm>
            <a:off x="7663120" y="4625065"/>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Rectangle 237">
            <a:extLst>
              <a:ext uri="{FF2B5EF4-FFF2-40B4-BE49-F238E27FC236}">
                <a16:creationId xmlns:a16="http://schemas.microsoft.com/office/drawing/2014/main" id="{28B57335-A70F-CB5B-943E-FB39D31BCBA4}"/>
              </a:ext>
            </a:extLst>
          </p:cNvPr>
          <p:cNvSpPr/>
          <p:nvPr/>
        </p:nvSpPr>
        <p:spPr>
          <a:xfrm>
            <a:off x="7944883" y="4625065"/>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38">
            <a:extLst>
              <a:ext uri="{FF2B5EF4-FFF2-40B4-BE49-F238E27FC236}">
                <a16:creationId xmlns:a16="http://schemas.microsoft.com/office/drawing/2014/main" id="{C1DC4024-FD4D-4B54-03BC-ED3A303FD8BD}"/>
              </a:ext>
            </a:extLst>
          </p:cNvPr>
          <p:cNvSpPr/>
          <p:nvPr/>
        </p:nvSpPr>
        <p:spPr>
          <a:xfrm>
            <a:off x="8226646" y="4625065"/>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40" name="TextBox 239">
                <a:extLst>
                  <a:ext uri="{FF2B5EF4-FFF2-40B4-BE49-F238E27FC236}">
                    <a16:creationId xmlns:a16="http://schemas.microsoft.com/office/drawing/2014/main" id="{9D766307-4323-A6ED-9AD5-73F71327C8AD}"/>
                  </a:ext>
                </a:extLst>
              </p:cNvPr>
              <p:cNvSpPr txBox="1"/>
              <p:nvPr/>
            </p:nvSpPr>
            <p:spPr>
              <a:xfrm>
                <a:off x="5759892" y="4581282"/>
                <a:ext cx="1339702"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𝒃</m:t>
                      </m:r>
                      <m:r>
                        <a:rPr lang="en-US" b="0" i="1" dirty="0" smtClean="0">
                          <a:latin typeface="Cambria Math" panose="02040503050406030204" pitchFamily="18" charset="0"/>
                        </a:rPr>
                        <m:t>=(1, 5)</m:t>
                      </m:r>
                    </m:oMath>
                  </m:oMathPara>
                </a14:m>
                <a:endParaRPr lang="en-US" dirty="0"/>
              </a:p>
            </p:txBody>
          </p:sp>
        </mc:Choice>
        <mc:Fallback>
          <p:sp>
            <p:nvSpPr>
              <p:cNvPr id="240" name="TextBox 239">
                <a:extLst>
                  <a:ext uri="{FF2B5EF4-FFF2-40B4-BE49-F238E27FC236}">
                    <a16:creationId xmlns:a16="http://schemas.microsoft.com/office/drawing/2014/main" id="{9D766307-4323-A6ED-9AD5-73F71327C8AD}"/>
                  </a:ext>
                </a:extLst>
              </p:cNvPr>
              <p:cNvSpPr txBox="1">
                <a:spLocks noRot="1" noChangeAspect="1" noMove="1" noResize="1" noEditPoints="1" noAdjustHandles="1" noChangeArrowheads="1" noChangeShapeType="1" noTextEdit="1"/>
              </p:cNvSpPr>
              <p:nvPr/>
            </p:nvSpPr>
            <p:spPr>
              <a:xfrm>
                <a:off x="5759892" y="4581282"/>
                <a:ext cx="1339702" cy="369332"/>
              </a:xfrm>
              <a:prstGeom prst="rect">
                <a:avLst/>
              </a:prstGeom>
              <a:blipFill>
                <a:blip r:embed="rId6"/>
                <a:stretch>
                  <a:fillRect b="-16667"/>
                </a:stretch>
              </a:blipFill>
            </p:spPr>
            <p:txBody>
              <a:bodyPr/>
              <a:lstStyle/>
              <a:p>
                <a:r>
                  <a:rPr lang="en-US">
                    <a:noFill/>
                  </a:rPr>
                  <a:t> </a:t>
                </a:r>
              </a:p>
            </p:txBody>
          </p:sp>
        </mc:Fallback>
      </mc:AlternateContent>
      <p:sp>
        <p:nvSpPr>
          <p:cNvPr id="242" name="TextBox 241">
            <a:extLst>
              <a:ext uri="{FF2B5EF4-FFF2-40B4-BE49-F238E27FC236}">
                <a16:creationId xmlns:a16="http://schemas.microsoft.com/office/drawing/2014/main" id="{C4D055C9-BF23-8585-9E17-1690AFF1B682}"/>
              </a:ext>
            </a:extLst>
          </p:cNvPr>
          <p:cNvSpPr txBox="1"/>
          <p:nvPr/>
        </p:nvSpPr>
        <p:spPr>
          <a:xfrm>
            <a:off x="4058126" y="5834287"/>
            <a:ext cx="3403532" cy="461665"/>
          </a:xfrm>
          <a:prstGeom prst="rect">
            <a:avLst/>
          </a:prstGeom>
          <a:noFill/>
        </p:spPr>
        <p:txBody>
          <a:bodyPr wrap="square" rtlCol="0" anchor="ctr">
            <a:spAutoFit/>
          </a:bodyPr>
          <a:lstStyle/>
          <a:p>
            <a:r>
              <a:rPr lang="en-US" sz="1200" dirty="0">
                <a:latin typeface="+mj-lt"/>
              </a:rPr>
              <a:t>Each neuron has 3 weights, one for each of the input feature. Each neuron has 1 bias that is added.</a:t>
            </a:r>
          </a:p>
        </p:txBody>
      </p:sp>
      <mc:AlternateContent xmlns:mc="http://schemas.openxmlformats.org/markup-compatibility/2006">
        <mc:Choice xmlns:a14="http://schemas.microsoft.com/office/drawing/2010/main" Requires="a14">
          <p:sp>
            <p:nvSpPr>
              <p:cNvPr id="243" name="TextBox 242">
                <a:extLst>
                  <a:ext uri="{FF2B5EF4-FFF2-40B4-BE49-F238E27FC236}">
                    <a16:creationId xmlns:a16="http://schemas.microsoft.com/office/drawing/2014/main" id="{A0244974-42BF-D0F8-F61F-9B33493F6C42}"/>
                  </a:ext>
                </a:extLst>
              </p:cNvPr>
              <p:cNvSpPr txBox="1"/>
              <p:nvPr/>
            </p:nvSpPr>
            <p:spPr>
              <a:xfrm>
                <a:off x="7083483" y="2851493"/>
                <a:ext cx="1441036" cy="28193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𝑶</m:t>
                      </m:r>
                      <m:r>
                        <a:rPr lang="en-US" b="1" i="1" smtClean="0">
                          <a:latin typeface="Cambria Math" panose="02040503050406030204" pitchFamily="18" charset="0"/>
                        </a:rPr>
                        <m:t>=</m:t>
                      </m:r>
                      <m:r>
                        <a:rPr lang="en-US" b="1" i="1" smtClean="0">
                          <a:latin typeface="Cambria Math" panose="02040503050406030204" pitchFamily="18" charset="0"/>
                        </a:rPr>
                        <m:t>𝑿</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𝑻</m:t>
                          </m:r>
                        </m:sup>
                      </m:sSup>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b="1" dirty="0"/>
              </a:p>
            </p:txBody>
          </p:sp>
        </mc:Choice>
        <mc:Fallback>
          <p:sp>
            <p:nvSpPr>
              <p:cNvPr id="243" name="TextBox 242">
                <a:extLst>
                  <a:ext uri="{FF2B5EF4-FFF2-40B4-BE49-F238E27FC236}">
                    <a16:creationId xmlns:a16="http://schemas.microsoft.com/office/drawing/2014/main" id="{A0244974-42BF-D0F8-F61F-9B33493F6C42}"/>
                  </a:ext>
                </a:extLst>
              </p:cNvPr>
              <p:cNvSpPr txBox="1">
                <a:spLocks noRot="1" noChangeAspect="1" noMove="1" noResize="1" noEditPoints="1" noAdjustHandles="1" noChangeArrowheads="1" noChangeShapeType="1" noTextEdit="1"/>
              </p:cNvSpPr>
              <p:nvPr/>
            </p:nvSpPr>
            <p:spPr>
              <a:xfrm>
                <a:off x="7083483" y="2851493"/>
                <a:ext cx="1441036" cy="281937"/>
              </a:xfrm>
              <a:prstGeom prst="rect">
                <a:avLst/>
              </a:prstGeom>
              <a:blipFill>
                <a:blip r:embed="rId7"/>
                <a:stretch>
                  <a:fillRect l="-3478" t="-4348" r="-3478"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4" name="TextBox 243">
                <a:extLst>
                  <a:ext uri="{FF2B5EF4-FFF2-40B4-BE49-F238E27FC236}">
                    <a16:creationId xmlns:a16="http://schemas.microsoft.com/office/drawing/2014/main" id="{05B0A4A2-832C-2D62-2479-C220201189EE}"/>
                  </a:ext>
                </a:extLst>
              </p:cNvPr>
              <p:cNvSpPr txBox="1"/>
              <p:nvPr/>
            </p:nvSpPr>
            <p:spPr>
              <a:xfrm>
                <a:off x="6728975" y="3354934"/>
                <a:ext cx="2258867" cy="461665"/>
              </a:xfrm>
              <a:prstGeom prst="rect">
                <a:avLst/>
              </a:prstGeom>
              <a:noFill/>
            </p:spPr>
            <p:txBody>
              <a:bodyPr wrap="square" rtlCol="0" anchor="ctr">
                <a:spAutoFit/>
              </a:bodyPr>
              <a:lstStyle/>
              <a:p>
                <a:r>
                  <a:rPr lang="en-US" sz="1200" b="1" dirty="0">
                    <a:latin typeface="+mj-lt"/>
                  </a:rPr>
                  <a:t>*We usually apply a non-linearity to the output matrix </a:t>
                </a:r>
                <a14:m>
                  <m:oMath xmlns:m="http://schemas.openxmlformats.org/officeDocument/2006/math">
                    <m:r>
                      <a:rPr lang="en-US" sz="1200" b="1" i="1" smtClean="0">
                        <a:latin typeface="Cambria Math" panose="02040503050406030204" pitchFamily="18" charset="0"/>
                      </a:rPr>
                      <m:t>𝑶</m:t>
                    </m:r>
                  </m:oMath>
                </a14:m>
                <a:endParaRPr lang="en-US" sz="1200" b="1" dirty="0">
                  <a:latin typeface="+mj-lt"/>
                </a:endParaRPr>
              </a:p>
            </p:txBody>
          </p:sp>
        </mc:Choice>
        <mc:Fallback>
          <p:sp>
            <p:nvSpPr>
              <p:cNvPr id="244" name="TextBox 243">
                <a:extLst>
                  <a:ext uri="{FF2B5EF4-FFF2-40B4-BE49-F238E27FC236}">
                    <a16:creationId xmlns:a16="http://schemas.microsoft.com/office/drawing/2014/main" id="{05B0A4A2-832C-2D62-2479-C220201189EE}"/>
                  </a:ext>
                </a:extLst>
              </p:cNvPr>
              <p:cNvSpPr txBox="1">
                <a:spLocks noRot="1" noChangeAspect="1" noMove="1" noResize="1" noEditPoints="1" noAdjustHandles="1" noChangeArrowheads="1" noChangeShapeType="1" noTextEdit="1"/>
              </p:cNvSpPr>
              <p:nvPr/>
            </p:nvSpPr>
            <p:spPr>
              <a:xfrm>
                <a:off x="6728975" y="3354934"/>
                <a:ext cx="2258867" cy="461665"/>
              </a:xfrm>
              <a:prstGeom prst="rect">
                <a:avLst/>
              </a:prstGeom>
              <a:blipFill>
                <a:blip r:embed="rId8"/>
                <a:stretch>
                  <a:fillRect b="-10811"/>
                </a:stretch>
              </a:blipFill>
            </p:spPr>
            <p:txBody>
              <a:bodyPr/>
              <a:lstStyle/>
              <a:p>
                <a:r>
                  <a:rPr lang="en-US">
                    <a:noFill/>
                  </a:rPr>
                  <a:t> </a:t>
                </a:r>
              </a:p>
            </p:txBody>
          </p:sp>
        </mc:Fallback>
      </mc:AlternateContent>
    </p:spTree>
    <p:extLst>
      <p:ext uri="{BB962C8B-B14F-4D97-AF65-F5344CB8AC3E}">
        <p14:creationId xmlns:p14="http://schemas.microsoft.com/office/powerpoint/2010/main" val="329121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Let’s review the math in neural networks!</a:t>
            </a:r>
          </a:p>
        </p:txBody>
      </p:sp>
      <mc:AlternateContent xmlns:mc="http://schemas.openxmlformats.org/markup-compatibility/2006">
        <mc:Choice xmlns:a14="http://schemas.microsoft.com/office/drawing/2010/main" Requires="a14">
          <p:sp>
            <p:nvSpPr>
              <p:cNvPr id="103" name="Rectangle 102">
                <a:extLst>
                  <a:ext uri="{FF2B5EF4-FFF2-40B4-BE49-F238E27FC236}">
                    <a16:creationId xmlns:a16="http://schemas.microsoft.com/office/drawing/2014/main" id="{2813B82F-65D3-FD78-1863-3972DC4B525E}"/>
                  </a:ext>
                </a:extLst>
              </p:cNvPr>
              <p:cNvSpPr/>
              <p:nvPr/>
            </p:nvSpPr>
            <p:spPr>
              <a:xfrm>
                <a:off x="7380015" y="3357130"/>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oMath>
                  </m:oMathPara>
                </a14:m>
                <a:endParaRPr lang="en-US" sz="1400" dirty="0"/>
              </a:p>
            </p:txBody>
          </p:sp>
        </mc:Choice>
        <mc:Fallback>
          <p:sp>
            <p:nvSpPr>
              <p:cNvPr id="103" name="Rectangle 102">
                <a:extLst>
                  <a:ext uri="{FF2B5EF4-FFF2-40B4-BE49-F238E27FC236}">
                    <a16:creationId xmlns:a16="http://schemas.microsoft.com/office/drawing/2014/main" id="{2813B82F-65D3-FD78-1863-3972DC4B525E}"/>
                  </a:ext>
                </a:extLst>
              </p:cNvPr>
              <p:cNvSpPr>
                <a:spLocks noRot="1" noChangeAspect="1" noMove="1" noResize="1" noEditPoints="1" noAdjustHandles="1" noChangeArrowheads="1" noChangeShapeType="1" noTextEdit="1"/>
              </p:cNvSpPr>
              <p:nvPr/>
            </p:nvSpPr>
            <p:spPr>
              <a:xfrm>
                <a:off x="7380015" y="3357130"/>
                <a:ext cx="281763" cy="281763"/>
              </a:xfrm>
              <a:prstGeom prst="rect">
                <a:avLst/>
              </a:prstGeom>
              <a:blipFill>
                <a:blip r:embed="rId3"/>
                <a:stretch>
                  <a:fillRect/>
                </a:stretch>
              </a:blipFill>
              <a:ln>
                <a:solidFill>
                  <a:schemeClr val="bg2">
                    <a:lumMod val="50000"/>
                  </a:schemeClr>
                </a:solidFill>
              </a:ln>
            </p:spPr>
            <p:txBody>
              <a:bodyPr/>
              <a:lstStyle/>
              <a:p>
                <a:r>
                  <a:rPr lang="en-US">
                    <a:noFill/>
                  </a:rPr>
                  <a:t> </a:t>
                </a:r>
              </a:p>
            </p:txBody>
          </p:sp>
        </mc:Fallback>
      </mc:AlternateContent>
      <p:sp>
        <p:nvSpPr>
          <p:cNvPr id="104" name="Rectangle 103">
            <a:extLst>
              <a:ext uri="{FF2B5EF4-FFF2-40B4-BE49-F238E27FC236}">
                <a16:creationId xmlns:a16="http://schemas.microsoft.com/office/drawing/2014/main" id="{B7623B39-638B-2ED5-6EE9-471AA261E3FF}"/>
              </a:ext>
            </a:extLst>
          </p:cNvPr>
          <p:cNvSpPr/>
          <p:nvPr/>
        </p:nvSpPr>
        <p:spPr>
          <a:xfrm>
            <a:off x="7661778" y="3357130"/>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AA8A03BF-1492-1F6D-574C-4F52A0769D56}"/>
              </a:ext>
            </a:extLst>
          </p:cNvPr>
          <p:cNvSpPr/>
          <p:nvPr/>
        </p:nvSpPr>
        <p:spPr>
          <a:xfrm>
            <a:off x="7943541" y="3357129"/>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E70011C9-9C52-9DD7-CD8F-C63B099321DE}"/>
              </a:ext>
            </a:extLst>
          </p:cNvPr>
          <p:cNvSpPr/>
          <p:nvPr/>
        </p:nvSpPr>
        <p:spPr>
          <a:xfrm>
            <a:off x="7380015" y="3638893"/>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2E3FA891-3E23-DEFC-25AE-B3E800317038}"/>
              </a:ext>
            </a:extLst>
          </p:cNvPr>
          <p:cNvSpPr/>
          <p:nvPr/>
        </p:nvSpPr>
        <p:spPr>
          <a:xfrm>
            <a:off x="7661778" y="3638893"/>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001CB871-DD49-9BE8-63E4-AEB2E370BE71}"/>
              </a:ext>
            </a:extLst>
          </p:cNvPr>
          <p:cNvSpPr/>
          <p:nvPr/>
        </p:nvSpPr>
        <p:spPr>
          <a:xfrm>
            <a:off x="7943541" y="3638892"/>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5C49556-6BB4-C463-E14C-C68FC54A3CF5}"/>
              </a:ext>
            </a:extLst>
          </p:cNvPr>
          <p:cNvSpPr/>
          <p:nvPr/>
        </p:nvSpPr>
        <p:spPr>
          <a:xfrm>
            <a:off x="7380015" y="3920656"/>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BBF029D6-333E-ACC5-97E4-502F63339078}"/>
              </a:ext>
            </a:extLst>
          </p:cNvPr>
          <p:cNvSpPr/>
          <p:nvPr/>
        </p:nvSpPr>
        <p:spPr>
          <a:xfrm>
            <a:off x="7661778" y="3920656"/>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032C3D51-879E-31D9-B72F-D4A28A703608}"/>
              </a:ext>
            </a:extLst>
          </p:cNvPr>
          <p:cNvSpPr/>
          <p:nvPr/>
        </p:nvSpPr>
        <p:spPr>
          <a:xfrm>
            <a:off x="7943541" y="3920655"/>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FF2A1E70-88A7-6353-A7F2-C971851EB58B}"/>
              </a:ext>
            </a:extLst>
          </p:cNvPr>
          <p:cNvSpPr/>
          <p:nvPr/>
        </p:nvSpPr>
        <p:spPr>
          <a:xfrm>
            <a:off x="7380015" y="4202419"/>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52D1CAF9-E261-9A5D-C2C1-5C7D8BD9F566}"/>
              </a:ext>
            </a:extLst>
          </p:cNvPr>
          <p:cNvSpPr/>
          <p:nvPr/>
        </p:nvSpPr>
        <p:spPr>
          <a:xfrm>
            <a:off x="7661778" y="4202419"/>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AEB02A1F-4BEF-91E9-524A-3D735AA86717}"/>
              </a:ext>
            </a:extLst>
          </p:cNvPr>
          <p:cNvSpPr/>
          <p:nvPr/>
        </p:nvSpPr>
        <p:spPr>
          <a:xfrm>
            <a:off x="7943541" y="4202418"/>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EF670582-E0E9-5C00-35E0-DBF728A00661}"/>
              </a:ext>
            </a:extLst>
          </p:cNvPr>
          <p:cNvSpPr/>
          <p:nvPr/>
        </p:nvSpPr>
        <p:spPr>
          <a:xfrm>
            <a:off x="7380015" y="4484181"/>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DB7BD22D-4167-4B23-B92E-EA27F8617D01}"/>
              </a:ext>
            </a:extLst>
          </p:cNvPr>
          <p:cNvSpPr/>
          <p:nvPr/>
        </p:nvSpPr>
        <p:spPr>
          <a:xfrm>
            <a:off x="7661778" y="4484181"/>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0F32834D-67F0-FC31-69DD-2BEDD2CCD883}"/>
              </a:ext>
            </a:extLst>
          </p:cNvPr>
          <p:cNvSpPr/>
          <p:nvPr/>
        </p:nvSpPr>
        <p:spPr>
          <a:xfrm>
            <a:off x="7943541" y="4484180"/>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7D127C41-CD06-270D-4C2B-23DB548CA4C6}"/>
              </a:ext>
            </a:extLst>
          </p:cNvPr>
          <p:cNvSpPr/>
          <p:nvPr/>
        </p:nvSpPr>
        <p:spPr>
          <a:xfrm>
            <a:off x="7380015" y="4765944"/>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A1FACEBC-D971-7F45-FF53-6A0E3A41657E}"/>
              </a:ext>
            </a:extLst>
          </p:cNvPr>
          <p:cNvSpPr/>
          <p:nvPr/>
        </p:nvSpPr>
        <p:spPr>
          <a:xfrm>
            <a:off x="7661778" y="4765944"/>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6C03E65C-CDD7-828C-E870-977CE24B6D56}"/>
              </a:ext>
            </a:extLst>
          </p:cNvPr>
          <p:cNvSpPr/>
          <p:nvPr/>
        </p:nvSpPr>
        <p:spPr>
          <a:xfrm>
            <a:off x="7943541" y="4765943"/>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988CCA93-0C03-E034-EABD-A883675EC6A9}"/>
              </a:ext>
            </a:extLst>
          </p:cNvPr>
          <p:cNvSpPr/>
          <p:nvPr/>
        </p:nvSpPr>
        <p:spPr>
          <a:xfrm>
            <a:off x="7380015" y="5047707"/>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424CC7DB-27CC-A98C-AC91-0E525418B4AB}"/>
              </a:ext>
            </a:extLst>
          </p:cNvPr>
          <p:cNvSpPr/>
          <p:nvPr/>
        </p:nvSpPr>
        <p:spPr>
          <a:xfrm>
            <a:off x="7661778" y="5047707"/>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81D26E44-624E-FCEB-9528-E3076391AF07}"/>
              </a:ext>
            </a:extLst>
          </p:cNvPr>
          <p:cNvSpPr/>
          <p:nvPr/>
        </p:nvSpPr>
        <p:spPr>
          <a:xfrm>
            <a:off x="7943541" y="5047706"/>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BA11397F-82F2-CB87-A2E9-B4A19C72CC4B}"/>
              </a:ext>
            </a:extLst>
          </p:cNvPr>
          <p:cNvSpPr/>
          <p:nvPr/>
        </p:nvSpPr>
        <p:spPr>
          <a:xfrm>
            <a:off x="7380015" y="5329470"/>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312EFFC9-60C8-8418-61DA-9BA8C6058C83}"/>
              </a:ext>
            </a:extLst>
          </p:cNvPr>
          <p:cNvSpPr/>
          <p:nvPr/>
        </p:nvSpPr>
        <p:spPr>
          <a:xfrm>
            <a:off x="7661778" y="5329470"/>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437D6811-4F2E-FE2E-B610-68005C7E01FE}"/>
              </a:ext>
            </a:extLst>
          </p:cNvPr>
          <p:cNvSpPr/>
          <p:nvPr/>
        </p:nvSpPr>
        <p:spPr>
          <a:xfrm>
            <a:off x="7943541" y="5329469"/>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97945BDF-2FB0-C3A6-E171-230B2C84B2DF}"/>
              </a:ext>
            </a:extLst>
          </p:cNvPr>
          <p:cNvSpPr/>
          <p:nvPr/>
        </p:nvSpPr>
        <p:spPr>
          <a:xfrm>
            <a:off x="7380015" y="5611232"/>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a:extLst>
              <a:ext uri="{FF2B5EF4-FFF2-40B4-BE49-F238E27FC236}">
                <a16:creationId xmlns:a16="http://schemas.microsoft.com/office/drawing/2014/main" id="{DA9CCD41-32F4-42F2-1E09-FE65B9597DA7}"/>
              </a:ext>
            </a:extLst>
          </p:cNvPr>
          <p:cNvSpPr/>
          <p:nvPr/>
        </p:nvSpPr>
        <p:spPr>
          <a:xfrm>
            <a:off x="7661778" y="5611232"/>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5ADCD282-FD96-6757-F5A6-8ACC88C6802F}"/>
              </a:ext>
            </a:extLst>
          </p:cNvPr>
          <p:cNvSpPr/>
          <p:nvPr/>
        </p:nvSpPr>
        <p:spPr>
          <a:xfrm>
            <a:off x="7943541" y="5611231"/>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BDCFD5AD-E155-DC35-A7C2-4261A6725538}"/>
              </a:ext>
            </a:extLst>
          </p:cNvPr>
          <p:cNvSpPr/>
          <p:nvPr/>
        </p:nvSpPr>
        <p:spPr>
          <a:xfrm>
            <a:off x="7380015" y="5892995"/>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241DDB72-B5FB-D8A6-7AE4-61C05C7C9B3C}"/>
              </a:ext>
            </a:extLst>
          </p:cNvPr>
          <p:cNvSpPr/>
          <p:nvPr/>
        </p:nvSpPr>
        <p:spPr>
          <a:xfrm>
            <a:off x="7661778" y="5892995"/>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97D9F45E-93B3-37E2-E488-4865FA2DF1E9}"/>
              </a:ext>
            </a:extLst>
          </p:cNvPr>
          <p:cNvSpPr/>
          <p:nvPr/>
        </p:nvSpPr>
        <p:spPr>
          <a:xfrm>
            <a:off x="7943541" y="5892994"/>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6EBDF3EA-B295-4ADB-03FC-529FDF590342}"/>
              </a:ext>
            </a:extLst>
          </p:cNvPr>
          <p:cNvSpPr/>
          <p:nvPr/>
        </p:nvSpPr>
        <p:spPr>
          <a:xfrm>
            <a:off x="8225304" y="3359332"/>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a16="http://schemas.microsoft.com/office/drawing/2014/main" id="{0643EAD2-41C6-613F-5FA1-B0D78D5B80F6}"/>
              </a:ext>
            </a:extLst>
          </p:cNvPr>
          <p:cNvSpPr/>
          <p:nvPr/>
        </p:nvSpPr>
        <p:spPr>
          <a:xfrm>
            <a:off x="8507067" y="3359332"/>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683DAC10-5137-8F16-A20F-648A85DE26D5}"/>
              </a:ext>
            </a:extLst>
          </p:cNvPr>
          <p:cNvSpPr/>
          <p:nvPr/>
        </p:nvSpPr>
        <p:spPr>
          <a:xfrm>
            <a:off x="8225304" y="3641095"/>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450470EC-BFAF-B6CC-516E-FAA0DA7B5AD6}"/>
              </a:ext>
            </a:extLst>
          </p:cNvPr>
          <p:cNvSpPr/>
          <p:nvPr/>
        </p:nvSpPr>
        <p:spPr>
          <a:xfrm>
            <a:off x="8507067" y="3641095"/>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a16="http://schemas.microsoft.com/office/drawing/2014/main" id="{A7CE4745-2AD5-5B44-067E-8DD7A7A9CD08}"/>
              </a:ext>
            </a:extLst>
          </p:cNvPr>
          <p:cNvSpPr/>
          <p:nvPr/>
        </p:nvSpPr>
        <p:spPr>
          <a:xfrm>
            <a:off x="8225304" y="3922858"/>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43046BE1-34F9-F258-40FE-FBC6F6585A3B}"/>
              </a:ext>
            </a:extLst>
          </p:cNvPr>
          <p:cNvSpPr/>
          <p:nvPr/>
        </p:nvSpPr>
        <p:spPr>
          <a:xfrm>
            <a:off x="8507067" y="3922858"/>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5B62A513-707D-E643-2A7A-D7A6BFFB6FCC}"/>
              </a:ext>
            </a:extLst>
          </p:cNvPr>
          <p:cNvSpPr/>
          <p:nvPr/>
        </p:nvSpPr>
        <p:spPr>
          <a:xfrm>
            <a:off x="8225304" y="4204621"/>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6330C1FA-DAE4-4FF7-0687-4A1E54F81414}"/>
              </a:ext>
            </a:extLst>
          </p:cNvPr>
          <p:cNvSpPr/>
          <p:nvPr/>
        </p:nvSpPr>
        <p:spPr>
          <a:xfrm>
            <a:off x="8507067" y="4204621"/>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a16="http://schemas.microsoft.com/office/drawing/2014/main" id="{E57A47D1-1793-FF7B-EB3A-C0689F3BA60F}"/>
              </a:ext>
            </a:extLst>
          </p:cNvPr>
          <p:cNvSpPr/>
          <p:nvPr/>
        </p:nvSpPr>
        <p:spPr>
          <a:xfrm>
            <a:off x="8225304" y="4486383"/>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976E71D7-BC9C-FD6E-98AA-B08916807810}"/>
              </a:ext>
            </a:extLst>
          </p:cNvPr>
          <p:cNvSpPr/>
          <p:nvPr/>
        </p:nvSpPr>
        <p:spPr>
          <a:xfrm>
            <a:off x="8507067" y="4486383"/>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a16="http://schemas.microsoft.com/office/drawing/2014/main" id="{90BFA112-8EAF-9646-3C34-5ACC3064109A}"/>
              </a:ext>
            </a:extLst>
          </p:cNvPr>
          <p:cNvSpPr/>
          <p:nvPr/>
        </p:nvSpPr>
        <p:spPr>
          <a:xfrm>
            <a:off x="8225304" y="4768146"/>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241661DE-F769-B41F-EB86-431F4644069D}"/>
              </a:ext>
            </a:extLst>
          </p:cNvPr>
          <p:cNvSpPr/>
          <p:nvPr/>
        </p:nvSpPr>
        <p:spPr>
          <a:xfrm>
            <a:off x="8507067" y="4768146"/>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a:extLst>
              <a:ext uri="{FF2B5EF4-FFF2-40B4-BE49-F238E27FC236}">
                <a16:creationId xmlns:a16="http://schemas.microsoft.com/office/drawing/2014/main" id="{2B1FD8C6-6277-2845-8B2A-E8ED7FE92691}"/>
              </a:ext>
            </a:extLst>
          </p:cNvPr>
          <p:cNvSpPr/>
          <p:nvPr/>
        </p:nvSpPr>
        <p:spPr>
          <a:xfrm>
            <a:off x="8225304" y="5049909"/>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5AA7A885-12DA-E6C2-EE20-5820E646C0A6}"/>
              </a:ext>
            </a:extLst>
          </p:cNvPr>
          <p:cNvSpPr/>
          <p:nvPr/>
        </p:nvSpPr>
        <p:spPr>
          <a:xfrm>
            <a:off x="8507067" y="5049909"/>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2C78497C-1D28-E93E-D43D-B75720060789}"/>
              </a:ext>
            </a:extLst>
          </p:cNvPr>
          <p:cNvSpPr/>
          <p:nvPr/>
        </p:nvSpPr>
        <p:spPr>
          <a:xfrm>
            <a:off x="8225304" y="5331672"/>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178">
            <a:extLst>
              <a:ext uri="{FF2B5EF4-FFF2-40B4-BE49-F238E27FC236}">
                <a16:creationId xmlns:a16="http://schemas.microsoft.com/office/drawing/2014/main" id="{D0C37308-DE5A-C117-E2F1-D10B0517DAB1}"/>
              </a:ext>
            </a:extLst>
          </p:cNvPr>
          <p:cNvSpPr/>
          <p:nvPr/>
        </p:nvSpPr>
        <p:spPr>
          <a:xfrm>
            <a:off x="8507067" y="5331672"/>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8B2B8196-EA21-22E9-8370-A3083EBC3817}"/>
              </a:ext>
            </a:extLst>
          </p:cNvPr>
          <p:cNvSpPr/>
          <p:nvPr/>
        </p:nvSpPr>
        <p:spPr>
          <a:xfrm>
            <a:off x="8225304" y="5613434"/>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ctangle 181">
            <a:extLst>
              <a:ext uri="{FF2B5EF4-FFF2-40B4-BE49-F238E27FC236}">
                <a16:creationId xmlns:a16="http://schemas.microsoft.com/office/drawing/2014/main" id="{62072CE9-5F55-FED8-20CB-5DA8CFF71722}"/>
              </a:ext>
            </a:extLst>
          </p:cNvPr>
          <p:cNvSpPr/>
          <p:nvPr/>
        </p:nvSpPr>
        <p:spPr>
          <a:xfrm>
            <a:off x="8507067" y="5613434"/>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210D273F-AE6A-9BA5-D63F-F4F2D0DA39DC}"/>
              </a:ext>
            </a:extLst>
          </p:cNvPr>
          <p:cNvSpPr/>
          <p:nvPr/>
        </p:nvSpPr>
        <p:spPr>
          <a:xfrm>
            <a:off x="8225304" y="5895197"/>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ctangle 184">
            <a:extLst>
              <a:ext uri="{FF2B5EF4-FFF2-40B4-BE49-F238E27FC236}">
                <a16:creationId xmlns:a16="http://schemas.microsoft.com/office/drawing/2014/main" id="{A113BF67-66B2-5226-D598-AF547DC2CF52}"/>
              </a:ext>
            </a:extLst>
          </p:cNvPr>
          <p:cNvSpPr/>
          <p:nvPr/>
        </p:nvSpPr>
        <p:spPr>
          <a:xfrm>
            <a:off x="8507067" y="5895197"/>
            <a:ext cx="281763" cy="281763"/>
          </a:xfrm>
          <a:prstGeom prst="rect">
            <a:avLst/>
          </a:prstGeom>
          <a:solidFill>
            <a:schemeClr val="bg2">
              <a:lumMod val="50000"/>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87" name="TextBox 186">
                <a:extLst>
                  <a:ext uri="{FF2B5EF4-FFF2-40B4-BE49-F238E27FC236}">
                    <a16:creationId xmlns:a16="http://schemas.microsoft.com/office/drawing/2014/main" id="{A60B5593-050C-7856-8B6C-5A58F06EB0A2}"/>
                  </a:ext>
                </a:extLst>
              </p:cNvPr>
              <p:cNvSpPr txBox="1"/>
              <p:nvPr/>
            </p:nvSpPr>
            <p:spPr>
              <a:xfrm>
                <a:off x="5715237" y="4578811"/>
                <a:ext cx="1661293" cy="374270"/>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rPr>
                        <m:t>𝑿</m:t>
                      </m:r>
                      <m:sSup>
                        <m:sSupPr>
                          <m:ctrlPr>
                            <a:rPr lang="en-US" b="1" i="1" dirty="0" smtClean="0">
                              <a:solidFill>
                                <a:srgbClr val="FF0000"/>
                              </a:solidFill>
                              <a:latin typeface="Cambria Math" panose="02040503050406030204" pitchFamily="18" charset="0"/>
                            </a:rPr>
                          </m:ctrlPr>
                        </m:sSupPr>
                        <m:e>
                          <m:r>
                            <a:rPr lang="en-US" b="1" i="1" dirty="0" smtClean="0">
                              <a:solidFill>
                                <a:srgbClr val="FF0000"/>
                              </a:solidFill>
                              <a:latin typeface="Cambria Math" panose="02040503050406030204" pitchFamily="18" charset="0"/>
                            </a:rPr>
                            <m:t>𝑾</m:t>
                          </m:r>
                        </m:e>
                        <m:sup>
                          <m:r>
                            <a:rPr lang="en-US" b="1" i="1" dirty="0" smtClean="0">
                              <a:solidFill>
                                <a:srgbClr val="FF0000"/>
                              </a:solidFill>
                              <a:latin typeface="Cambria Math" panose="02040503050406030204" pitchFamily="18" charset="0"/>
                            </a:rPr>
                            <m:t>𝑻</m:t>
                          </m:r>
                        </m:sup>
                      </m:sSup>
                      <m:r>
                        <a:rPr lang="en-US" b="0" i="1" dirty="0" smtClean="0">
                          <a:latin typeface="Cambria Math" panose="02040503050406030204" pitchFamily="18" charset="0"/>
                        </a:rPr>
                        <m:t>=(10, 5)</m:t>
                      </m:r>
                    </m:oMath>
                  </m:oMathPara>
                </a14:m>
                <a:endParaRPr lang="en-US" dirty="0"/>
              </a:p>
            </p:txBody>
          </p:sp>
        </mc:Choice>
        <mc:Fallback>
          <p:sp>
            <p:nvSpPr>
              <p:cNvPr id="187" name="TextBox 186">
                <a:extLst>
                  <a:ext uri="{FF2B5EF4-FFF2-40B4-BE49-F238E27FC236}">
                    <a16:creationId xmlns:a16="http://schemas.microsoft.com/office/drawing/2014/main" id="{A60B5593-050C-7856-8B6C-5A58F06EB0A2}"/>
                  </a:ext>
                </a:extLst>
              </p:cNvPr>
              <p:cNvSpPr txBox="1">
                <a:spLocks noRot="1" noChangeAspect="1" noMove="1" noResize="1" noEditPoints="1" noAdjustHandles="1" noChangeArrowheads="1" noChangeShapeType="1" noTextEdit="1"/>
              </p:cNvSpPr>
              <p:nvPr/>
            </p:nvSpPr>
            <p:spPr>
              <a:xfrm>
                <a:off x="5715237" y="4578811"/>
                <a:ext cx="1661293" cy="374270"/>
              </a:xfrm>
              <a:prstGeom prst="rect">
                <a:avLst/>
              </a:prstGeom>
              <a:blipFill>
                <a:blip r:embed="rId4"/>
                <a:stretch>
                  <a:fillRect l="-763"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33A914F4-56C8-63F7-48CA-F9AEC5C64645}"/>
                  </a:ext>
                </a:extLst>
              </p:cNvPr>
              <p:cNvSpPr/>
              <p:nvPr/>
            </p:nvSpPr>
            <p:spPr>
              <a:xfrm>
                <a:off x="1535026" y="335713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m:oMathPara>
                </a14:m>
                <a:endParaRPr lang="en-US" sz="1400" dirty="0"/>
              </a:p>
            </p:txBody>
          </p:sp>
        </mc:Choice>
        <mc:Fallback>
          <p:sp>
            <p:nvSpPr>
              <p:cNvPr id="188" name="Rectangle 187">
                <a:extLst>
                  <a:ext uri="{FF2B5EF4-FFF2-40B4-BE49-F238E27FC236}">
                    <a16:creationId xmlns:a16="http://schemas.microsoft.com/office/drawing/2014/main" id="{33A914F4-56C8-63F7-48CA-F9AEC5C64645}"/>
                  </a:ext>
                </a:extLst>
              </p:cNvPr>
              <p:cNvSpPr>
                <a:spLocks noRot="1" noChangeAspect="1" noMove="1" noResize="1" noEditPoints="1" noAdjustHandles="1" noChangeArrowheads="1" noChangeShapeType="1" noTextEdit="1"/>
              </p:cNvSpPr>
              <p:nvPr/>
            </p:nvSpPr>
            <p:spPr>
              <a:xfrm>
                <a:off x="1535026" y="3357135"/>
                <a:ext cx="281763" cy="281763"/>
              </a:xfrm>
              <a:prstGeom prst="rect">
                <a:avLst/>
              </a:prstGeom>
              <a:blipFill>
                <a:blip r:embed="rId5"/>
                <a:stretch>
                  <a:fillRect l="-4167"/>
                </a:stretch>
              </a:blipFill>
              <a:ln>
                <a:solidFill>
                  <a:srgbClr val="FF6F3A"/>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9" name="Rectangle 188">
                <a:extLst>
                  <a:ext uri="{FF2B5EF4-FFF2-40B4-BE49-F238E27FC236}">
                    <a16:creationId xmlns:a16="http://schemas.microsoft.com/office/drawing/2014/main" id="{61B52FFA-2678-23EA-26A1-C70AB3DE3A91}"/>
                  </a:ext>
                </a:extLst>
              </p:cNvPr>
              <p:cNvSpPr/>
              <p:nvPr/>
            </p:nvSpPr>
            <p:spPr>
              <a:xfrm>
                <a:off x="1816789" y="335713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m:oMathPara>
                </a14:m>
                <a:endParaRPr lang="en-US" sz="1400" dirty="0"/>
              </a:p>
            </p:txBody>
          </p:sp>
        </mc:Choice>
        <mc:Fallback>
          <p:sp>
            <p:nvSpPr>
              <p:cNvPr id="189" name="Rectangle 188">
                <a:extLst>
                  <a:ext uri="{FF2B5EF4-FFF2-40B4-BE49-F238E27FC236}">
                    <a16:creationId xmlns:a16="http://schemas.microsoft.com/office/drawing/2014/main" id="{61B52FFA-2678-23EA-26A1-C70AB3DE3A91}"/>
                  </a:ext>
                </a:extLst>
              </p:cNvPr>
              <p:cNvSpPr>
                <a:spLocks noRot="1" noChangeAspect="1" noMove="1" noResize="1" noEditPoints="1" noAdjustHandles="1" noChangeArrowheads="1" noChangeShapeType="1" noTextEdit="1"/>
              </p:cNvSpPr>
              <p:nvPr/>
            </p:nvSpPr>
            <p:spPr>
              <a:xfrm>
                <a:off x="1816789" y="3357135"/>
                <a:ext cx="281763" cy="281763"/>
              </a:xfrm>
              <a:prstGeom prst="rect">
                <a:avLst/>
              </a:prstGeom>
              <a:blipFill>
                <a:blip r:embed="rId6"/>
                <a:stretch>
                  <a:fillRect l="-4167"/>
                </a:stretch>
              </a:blipFill>
              <a:ln>
                <a:solidFill>
                  <a:srgbClr val="FF6F3A"/>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0" name="Rectangle 189">
                <a:extLst>
                  <a:ext uri="{FF2B5EF4-FFF2-40B4-BE49-F238E27FC236}">
                    <a16:creationId xmlns:a16="http://schemas.microsoft.com/office/drawing/2014/main" id="{331B1E08-2B64-FD0B-C7C4-7138BAFE908C}"/>
                  </a:ext>
                </a:extLst>
              </p:cNvPr>
              <p:cNvSpPr/>
              <p:nvPr/>
            </p:nvSpPr>
            <p:spPr>
              <a:xfrm>
                <a:off x="2098552" y="335713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3</m:t>
                          </m:r>
                        </m:sub>
                      </m:sSub>
                    </m:oMath>
                  </m:oMathPara>
                </a14:m>
                <a:endParaRPr lang="en-US" sz="1400" dirty="0"/>
              </a:p>
            </p:txBody>
          </p:sp>
        </mc:Choice>
        <mc:Fallback>
          <p:sp>
            <p:nvSpPr>
              <p:cNvPr id="190" name="Rectangle 189">
                <a:extLst>
                  <a:ext uri="{FF2B5EF4-FFF2-40B4-BE49-F238E27FC236}">
                    <a16:creationId xmlns:a16="http://schemas.microsoft.com/office/drawing/2014/main" id="{331B1E08-2B64-FD0B-C7C4-7138BAFE908C}"/>
                  </a:ext>
                </a:extLst>
              </p:cNvPr>
              <p:cNvSpPr>
                <a:spLocks noRot="1" noChangeAspect="1" noMove="1" noResize="1" noEditPoints="1" noAdjustHandles="1" noChangeArrowheads="1" noChangeShapeType="1" noTextEdit="1"/>
              </p:cNvSpPr>
              <p:nvPr/>
            </p:nvSpPr>
            <p:spPr>
              <a:xfrm>
                <a:off x="2098552" y="3357134"/>
                <a:ext cx="281763" cy="281763"/>
              </a:xfrm>
              <a:prstGeom prst="rect">
                <a:avLst/>
              </a:prstGeom>
              <a:blipFill>
                <a:blip r:embed="rId7"/>
                <a:stretch>
                  <a:fillRect/>
                </a:stretch>
              </a:blipFill>
              <a:ln>
                <a:solidFill>
                  <a:srgbClr val="FF6F3A"/>
                </a:solidFill>
              </a:ln>
            </p:spPr>
            <p:txBody>
              <a:bodyPr/>
              <a:lstStyle/>
              <a:p>
                <a:r>
                  <a:rPr lang="en-US">
                    <a:noFill/>
                  </a:rPr>
                  <a:t> </a:t>
                </a:r>
              </a:p>
            </p:txBody>
          </p:sp>
        </mc:Fallback>
      </mc:AlternateContent>
      <p:sp>
        <p:nvSpPr>
          <p:cNvPr id="191" name="Rectangle 190">
            <a:extLst>
              <a:ext uri="{FF2B5EF4-FFF2-40B4-BE49-F238E27FC236}">
                <a16:creationId xmlns:a16="http://schemas.microsoft.com/office/drawing/2014/main" id="{EFA5B88C-8EE3-8EEC-B2DD-6F4B1F3FA38C}"/>
              </a:ext>
            </a:extLst>
          </p:cNvPr>
          <p:cNvSpPr/>
          <p:nvPr/>
        </p:nvSpPr>
        <p:spPr>
          <a:xfrm>
            <a:off x="1535026" y="363889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ctangle 191">
            <a:extLst>
              <a:ext uri="{FF2B5EF4-FFF2-40B4-BE49-F238E27FC236}">
                <a16:creationId xmlns:a16="http://schemas.microsoft.com/office/drawing/2014/main" id="{66C5CBA3-EDA4-DCD0-0D06-7E02697AB72E}"/>
              </a:ext>
            </a:extLst>
          </p:cNvPr>
          <p:cNvSpPr/>
          <p:nvPr/>
        </p:nvSpPr>
        <p:spPr>
          <a:xfrm>
            <a:off x="1816789" y="363889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7E72FA4A-1093-0151-5B09-AC4C7F183BA9}"/>
              </a:ext>
            </a:extLst>
          </p:cNvPr>
          <p:cNvSpPr/>
          <p:nvPr/>
        </p:nvSpPr>
        <p:spPr>
          <a:xfrm>
            <a:off x="2098552" y="363889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5D3C3D9B-6EC5-C524-4952-B7C273ECD048}"/>
              </a:ext>
            </a:extLst>
          </p:cNvPr>
          <p:cNvSpPr/>
          <p:nvPr/>
        </p:nvSpPr>
        <p:spPr>
          <a:xfrm>
            <a:off x="1535026" y="392066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082F76A3-F353-B916-2602-292420C1C5A4}"/>
              </a:ext>
            </a:extLst>
          </p:cNvPr>
          <p:cNvSpPr/>
          <p:nvPr/>
        </p:nvSpPr>
        <p:spPr>
          <a:xfrm>
            <a:off x="1816789" y="392066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60AFC986-3437-27D7-C594-941EDE264AFD}"/>
              </a:ext>
            </a:extLst>
          </p:cNvPr>
          <p:cNvSpPr/>
          <p:nvPr/>
        </p:nvSpPr>
        <p:spPr>
          <a:xfrm>
            <a:off x="2098552" y="392066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05C95FE7-212A-DCC3-FBFA-93BB9E40EDCA}"/>
              </a:ext>
            </a:extLst>
          </p:cNvPr>
          <p:cNvSpPr/>
          <p:nvPr/>
        </p:nvSpPr>
        <p:spPr>
          <a:xfrm>
            <a:off x="1535026" y="420242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ctangle 197">
            <a:extLst>
              <a:ext uri="{FF2B5EF4-FFF2-40B4-BE49-F238E27FC236}">
                <a16:creationId xmlns:a16="http://schemas.microsoft.com/office/drawing/2014/main" id="{3328474C-60B0-F5B7-DC12-1404562CD204}"/>
              </a:ext>
            </a:extLst>
          </p:cNvPr>
          <p:cNvSpPr/>
          <p:nvPr/>
        </p:nvSpPr>
        <p:spPr>
          <a:xfrm>
            <a:off x="1816789" y="420242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198">
            <a:extLst>
              <a:ext uri="{FF2B5EF4-FFF2-40B4-BE49-F238E27FC236}">
                <a16:creationId xmlns:a16="http://schemas.microsoft.com/office/drawing/2014/main" id="{4DA882B8-A6D4-5A81-58A2-05176E87A3AB}"/>
              </a:ext>
            </a:extLst>
          </p:cNvPr>
          <p:cNvSpPr/>
          <p:nvPr/>
        </p:nvSpPr>
        <p:spPr>
          <a:xfrm>
            <a:off x="2098552" y="4202423"/>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ectangle 199">
            <a:extLst>
              <a:ext uri="{FF2B5EF4-FFF2-40B4-BE49-F238E27FC236}">
                <a16:creationId xmlns:a16="http://schemas.microsoft.com/office/drawing/2014/main" id="{C28582DE-FE37-DBC8-042F-6E465B887F0E}"/>
              </a:ext>
            </a:extLst>
          </p:cNvPr>
          <p:cNvSpPr/>
          <p:nvPr/>
        </p:nvSpPr>
        <p:spPr>
          <a:xfrm>
            <a:off x="1535026" y="448418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8F196053-47B0-A6FC-6F32-37D5DFFCFE13}"/>
              </a:ext>
            </a:extLst>
          </p:cNvPr>
          <p:cNvSpPr/>
          <p:nvPr/>
        </p:nvSpPr>
        <p:spPr>
          <a:xfrm>
            <a:off x="1816789" y="448418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299FCC62-628B-090A-1578-DA6A669AAD81}"/>
              </a:ext>
            </a:extLst>
          </p:cNvPr>
          <p:cNvSpPr/>
          <p:nvPr/>
        </p:nvSpPr>
        <p:spPr>
          <a:xfrm>
            <a:off x="2098552" y="448418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202">
            <a:extLst>
              <a:ext uri="{FF2B5EF4-FFF2-40B4-BE49-F238E27FC236}">
                <a16:creationId xmlns:a16="http://schemas.microsoft.com/office/drawing/2014/main" id="{5182057E-E29C-1F17-EAA2-3F374E2894CE}"/>
              </a:ext>
            </a:extLst>
          </p:cNvPr>
          <p:cNvSpPr/>
          <p:nvPr/>
        </p:nvSpPr>
        <p:spPr>
          <a:xfrm>
            <a:off x="1535026" y="476594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98E3B280-2BE0-DBFE-C0EB-0CDB5F82999F}"/>
              </a:ext>
            </a:extLst>
          </p:cNvPr>
          <p:cNvSpPr/>
          <p:nvPr/>
        </p:nvSpPr>
        <p:spPr>
          <a:xfrm>
            <a:off x="1816789" y="476594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204">
            <a:extLst>
              <a:ext uri="{FF2B5EF4-FFF2-40B4-BE49-F238E27FC236}">
                <a16:creationId xmlns:a16="http://schemas.microsoft.com/office/drawing/2014/main" id="{CB7F4570-AFA0-0EB6-03B0-3095B991C9FF}"/>
              </a:ext>
            </a:extLst>
          </p:cNvPr>
          <p:cNvSpPr/>
          <p:nvPr/>
        </p:nvSpPr>
        <p:spPr>
          <a:xfrm>
            <a:off x="2098552" y="476594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49A13EEC-CC89-6EE0-5538-6D8EF391E702}"/>
              </a:ext>
            </a:extLst>
          </p:cNvPr>
          <p:cNvSpPr/>
          <p:nvPr/>
        </p:nvSpPr>
        <p:spPr>
          <a:xfrm>
            <a:off x="1535026" y="5047712"/>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1E8FA355-A64F-D4BD-FD9E-66649D0AA46D}"/>
              </a:ext>
            </a:extLst>
          </p:cNvPr>
          <p:cNvSpPr/>
          <p:nvPr/>
        </p:nvSpPr>
        <p:spPr>
          <a:xfrm>
            <a:off x="1816789" y="5047712"/>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ectangle 207">
            <a:extLst>
              <a:ext uri="{FF2B5EF4-FFF2-40B4-BE49-F238E27FC236}">
                <a16:creationId xmlns:a16="http://schemas.microsoft.com/office/drawing/2014/main" id="{7289B592-033B-0409-5A84-6E297FA1F869}"/>
              </a:ext>
            </a:extLst>
          </p:cNvPr>
          <p:cNvSpPr/>
          <p:nvPr/>
        </p:nvSpPr>
        <p:spPr>
          <a:xfrm>
            <a:off x="2098552" y="504771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208">
            <a:extLst>
              <a:ext uri="{FF2B5EF4-FFF2-40B4-BE49-F238E27FC236}">
                <a16:creationId xmlns:a16="http://schemas.microsoft.com/office/drawing/2014/main" id="{222AC802-1217-C090-2D37-94CA7098F265}"/>
              </a:ext>
            </a:extLst>
          </p:cNvPr>
          <p:cNvSpPr/>
          <p:nvPr/>
        </p:nvSpPr>
        <p:spPr>
          <a:xfrm>
            <a:off x="1535026" y="532947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209">
            <a:extLst>
              <a:ext uri="{FF2B5EF4-FFF2-40B4-BE49-F238E27FC236}">
                <a16:creationId xmlns:a16="http://schemas.microsoft.com/office/drawing/2014/main" id="{C8D9834F-8829-37A8-1886-14F5278D65B0}"/>
              </a:ext>
            </a:extLst>
          </p:cNvPr>
          <p:cNvSpPr/>
          <p:nvPr/>
        </p:nvSpPr>
        <p:spPr>
          <a:xfrm>
            <a:off x="1816789" y="532947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210">
            <a:extLst>
              <a:ext uri="{FF2B5EF4-FFF2-40B4-BE49-F238E27FC236}">
                <a16:creationId xmlns:a16="http://schemas.microsoft.com/office/drawing/2014/main" id="{546236AC-FD68-D6BF-7025-D12A9A5FB8D3}"/>
              </a:ext>
            </a:extLst>
          </p:cNvPr>
          <p:cNvSpPr/>
          <p:nvPr/>
        </p:nvSpPr>
        <p:spPr>
          <a:xfrm>
            <a:off x="2098552" y="532947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Rectangle 211">
            <a:extLst>
              <a:ext uri="{FF2B5EF4-FFF2-40B4-BE49-F238E27FC236}">
                <a16:creationId xmlns:a16="http://schemas.microsoft.com/office/drawing/2014/main" id="{2557B6AC-BA87-C36F-1CB0-FCC576084354}"/>
              </a:ext>
            </a:extLst>
          </p:cNvPr>
          <p:cNvSpPr/>
          <p:nvPr/>
        </p:nvSpPr>
        <p:spPr>
          <a:xfrm>
            <a:off x="1535026" y="561123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212">
            <a:extLst>
              <a:ext uri="{FF2B5EF4-FFF2-40B4-BE49-F238E27FC236}">
                <a16:creationId xmlns:a16="http://schemas.microsoft.com/office/drawing/2014/main" id="{EC990EB4-F57D-B054-56DA-773147B51EF7}"/>
              </a:ext>
            </a:extLst>
          </p:cNvPr>
          <p:cNvSpPr/>
          <p:nvPr/>
        </p:nvSpPr>
        <p:spPr>
          <a:xfrm>
            <a:off x="1816789" y="561123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244563A6-FF19-40AD-1207-6EE2336ECD01}"/>
              </a:ext>
            </a:extLst>
          </p:cNvPr>
          <p:cNvSpPr/>
          <p:nvPr/>
        </p:nvSpPr>
        <p:spPr>
          <a:xfrm>
            <a:off x="2098552" y="561123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Rectangle 214">
            <a:extLst>
              <a:ext uri="{FF2B5EF4-FFF2-40B4-BE49-F238E27FC236}">
                <a16:creationId xmlns:a16="http://schemas.microsoft.com/office/drawing/2014/main" id="{79B14D0F-5788-D5FD-AF11-9D113E38AD5F}"/>
              </a:ext>
            </a:extLst>
          </p:cNvPr>
          <p:cNvSpPr/>
          <p:nvPr/>
        </p:nvSpPr>
        <p:spPr>
          <a:xfrm>
            <a:off x="1535026" y="589300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9A5F2A84-6648-5D18-545F-32212FFD575B}"/>
              </a:ext>
            </a:extLst>
          </p:cNvPr>
          <p:cNvSpPr/>
          <p:nvPr/>
        </p:nvSpPr>
        <p:spPr>
          <a:xfrm>
            <a:off x="1816789" y="589300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8FA6E4D2-AAC5-6DF4-06E1-3E946B66C55B}"/>
              </a:ext>
            </a:extLst>
          </p:cNvPr>
          <p:cNvSpPr/>
          <p:nvPr/>
        </p:nvSpPr>
        <p:spPr>
          <a:xfrm>
            <a:off x="2098552" y="589299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18" name="TextBox 217">
                <a:extLst>
                  <a:ext uri="{FF2B5EF4-FFF2-40B4-BE49-F238E27FC236}">
                    <a16:creationId xmlns:a16="http://schemas.microsoft.com/office/drawing/2014/main" id="{AAF51DC8-1EF7-E30D-29E8-C60AE105883E}"/>
                  </a:ext>
                </a:extLst>
              </p:cNvPr>
              <p:cNvSpPr txBox="1"/>
              <p:nvPr/>
            </p:nvSpPr>
            <p:spPr>
              <a:xfrm>
                <a:off x="195324" y="4581282"/>
                <a:ext cx="1339702"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𝑿</m:t>
                      </m:r>
                      <m:r>
                        <a:rPr lang="en-US" b="0" i="1" dirty="0" smtClean="0">
                          <a:latin typeface="Cambria Math" panose="02040503050406030204" pitchFamily="18" charset="0"/>
                        </a:rPr>
                        <m:t>=(10, 3)</m:t>
                      </m:r>
                    </m:oMath>
                  </m:oMathPara>
                </a14:m>
                <a:endParaRPr lang="en-US" dirty="0"/>
              </a:p>
            </p:txBody>
          </p:sp>
        </mc:Choice>
        <mc:Fallback>
          <p:sp>
            <p:nvSpPr>
              <p:cNvPr id="218" name="TextBox 217">
                <a:extLst>
                  <a:ext uri="{FF2B5EF4-FFF2-40B4-BE49-F238E27FC236}">
                    <a16:creationId xmlns:a16="http://schemas.microsoft.com/office/drawing/2014/main" id="{AAF51DC8-1EF7-E30D-29E8-C60AE105883E}"/>
                  </a:ext>
                </a:extLst>
              </p:cNvPr>
              <p:cNvSpPr txBox="1">
                <a:spLocks noRot="1" noChangeAspect="1" noMove="1" noResize="1" noEditPoints="1" noAdjustHandles="1" noChangeArrowheads="1" noChangeShapeType="1" noTextEdit="1"/>
              </p:cNvSpPr>
              <p:nvPr/>
            </p:nvSpPr>
            <p:spPr>
              <a:xfrm>
                <a:off x="195324" y="4581282"/>
                <a:ext cx="1339702"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9" name="Rectangle 218">
                <a:extLst>
                  <a:ext uri="{FF2B5EF4-FFF2-40B4-BE49-F238E27FC236}">
                    <a16:creationId xmlns:a16="http://schemas.microsoft.com/office/drawing/2014/main" id="{3C11BF2D-9E32-CBE4-B22E-876EAF2E3E03}"/>
                  </a:ext>
                </a:extLst>
              </p:cNvPr>
              <p:cNvSpPr/>
              <p:nvPr/>
            </p:nvSpPr>
            <p:spPr>
              <a:xfrm>
                <a:off x="4049198" y="4904358"/>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3</m:t>
                          </m:r>
                        </m:sub>
                      </m:sSub>
                    </m:oMath>
                  </m:oMathPara>
                </a14:m>
                <a:endParaRPr lang="en-US" sz="1400" dirty="0"/>
              </a:p>
            </p:txBody>
          </p:sp>
        </mc:Choice>
        <mc:Fallback>
          <p:sp>
            <p:nvSpPr>
              <p:cNvPr id="219" name="Rectangle 218">
                <a:extLst>
                  <a:ext uri="{FF2B5EF4-FFF2-40B4-BE49-F238E27FC236}">
                    <a16:creationId xmlns:a16="http://schemas.microsoft.com/office/drawing/2014/main" id="{3C11BF2D-9E32-CBE4-B22E-876EAF2E3E03}"/>
                  </a:ext>
                </a:extLst>
              </p:cNvPr>
              <p:cNvSpPr>
                <a:spLocks noRot="1" noChangeAspect="1" noMove="1" noResize="1" noEditPoints="1" noAdjustHandles="1" noChangeArrowheads="1" noChangeShapeType="1" noTextEdit="1"/>
              </p:cNvSpPr>
              <p:nvPr/>
            </p:nvSpPr>
            <p:spPr>
              <a:xfrm>
                <a:off x="4049198" y="4904358"/>
                <a:ext cx="281763" cy="281763"/>
              </a:xfrm>
              <a:prstGeom prst="rect">
                <a:avLst/>
              </a:prstGeom>
              <a:blipFill>
                <a:blip r:embed="rId9"/>
                <a:stretch>
                  <a:fillRect l="-8333"/>
                </a:stretch>
              </a:blipFill>
              <a:ln>
                <a:solidFill>
                  <a:srgbClr val="74D2DA"/>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0" name="Rectangle 219">
                <a:extLst>
                  <a:ext uri="{FF2B5EF4-FFF2-40B4-BE49-F238E27FC236}">
                    <a16:creationId xmlns:a16="http://schemas.microsoft.com/office/drawing/2014/main" id="{9BACCFDB-F53B-C819-086B-8AF218DD8F69}"/>
                  </a:ext>
                </a:extLst>
              </p:cNvPr>
              <p:cNvSpPr/>
              <p:nvPr/>
            </p:nvSpPr>
            <p:spPr>
              <a:xfrm>
                <a:off x="4049198" y="4622595"/>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2</m:t>
                          </m:r>
                        </m:sub>
                      </m:sSub>
                    </m:oMath>
                  </m:oMathPara>
                </a14:m>
                <a:endParaRPr lang="en-US" sz="1400" dirty="0"/>
              </a:p>
            </p:txBody>
          </p:sp>
        </mc:Choice>
        <mc:Fallback>
          <p:sp>
            <p:nvSpPr>
              <p:cNvPr id="220" name="Rectangle 219">
                <a:extLst>
                  <a:ext uri="{FF2B5EF4-FFF2-40B4-BE49-F238E27FC236}">
                    <a16:creationId xmlns:a16="http://schemas.microsoft.com/office/drawing/2014/main" id="{9BACCFDB-F53B-C819-086B-8AF218DD8F69}"/>
                  </a:ext>
                </a:extLst>
              </p:cNvPr>
              <p:cNvSpPr>
                <a:spLocks noRot="1" noChangeAspect="1" noMove="1" noResize="1" noEditPoints="1" noAdjustHandles="1" noChangeArrowheads="1" noChangeShapeType="1" noTextEdit="1"/>
              </p:cNvSpPr>
              <p:nvPr/>
            </p:nvSpPr>
            <p:spPr>
              <a:xfrm>
                <a:off x="4049198" y="4622595"/>
                <a:ext cx="281763" cy="281763"/>
              </a:xfrm>
              <a:prstGeom prst="rect">
                <a:avLst/>
              </a:prstGeom>
              <a:blipFill>
                <a:blip r:embed="rId10"/>
                <a:stretch>
                  <a:fillRect l="-8333"/>
                </a:stretch>
              </a:blipFill>
              <a:ln>
                <a:solidFill>
                  <a:srgbClr val="74D2DA"/>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1" name="Rectangle 220">
                <a:extLst>
                  <a:ext uri="{FF2B5EF4-FFF2-40B4-BE49-F238E27FC236}">
                    <a16:creationId xmlns:a16="http://schemas.microsoft.com/office/drawing/2014/main" id="{94D516D1-4DC2-C1AE-CD72-543D7844A35E}"/>
                  </a:ext>
                </a:extLst>
              </p:cNvPr>
              <p:cNvSpPr/>
              <p:nvPr/>
            </p:nvSpPr>
            <p:spPr>
              <a:xfrm>
                <a:off x="4049197" y="4340832"/>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1</m:t>
                          </m:r>
                        </m:sub>
                      </m:sSub>
                    </m:oMath>
                  </m:oMathPara>
                </a14:m>
                <a:endParaRPr lang="en-US" sz="1400" dirty="0"/>
              </a:p>
            </p:txBody>
          </p:sp>
        </mc:Choice>
        <mc:Fallback>
          <p:sp>
            <p:nvSpPr>
              <p:cNvPr id="221" name="Rectangle 220">
                <a:extLst>
                  <a:ext uri="{FF2B5EF4-FFF2-40B4-BE49-F238E27FC236}">
                    <a16:creationId xmlns:a16="http://schemas.microsoft.com/office/drawing/2014/main" id="{94D516D1-4DC2-C1AE-CD72-543D7844A35E}"/>
                  </a:ext>
                </a:extLst>
              </p:cNvPr>
              <p:cNvSpPr>
                <a:spLocks noRot="1" noChangeAspect="1" noMove="1" noResize="1" noEditPoints="1" noAdjustHandles="1" noChangeArrowheads="1" noChangeShapeType="1" noTextEdit="1"/>
              </p:cNvSpPr>
              <p:nvPr/>
            </p:nvSpPr>
            <p:spPr>
              <a:xfrm>
                <a:off x="4049197" y="4340832"/>
                <a:ext cx="281763" cy="281763"/>
              </a:xfrm>
              <a:prstGeom prst="rect">
                <a:avLst/>
              </a:prstGeom>
              <a:blipFill>
                <a:blip r:embed="rId11"/>
                <a:stretch>
                  <a:fillRect l="-8333"/>
                </a:stretch>
              </a:blipFill>
              <a:ln>
                <a:solidFill>
                  <a:srgbClr val="74D2DA"/>
                </a:solidFill>
              </a:ln>
            </p:spPr>
            <p:txBody>
              <a:bodyPr/>
              <a:lstStyle/>
              <a:p>
                <a:r>
                  <a:rPr lang="en-US">
                    <a:noFill/>
                  </a:rPr>
                  <a:t> </a:t>
                </a:r>
              </a:p>
            </p:txBody>
          </p:sp>
        </mc:Fallback>
      </mc:AlternateContent>
      <p:sp>
        <p:nvSpPr>
          <p:cNvPr id="222" name="Rectangle 221">
            <a:extLst>
              <a:ext uri="{FF2B5EF4-FFF2-40B4-BE49-F238E27FC236}">
                <a16:creationId xmlns:a16="http://schemas.microsoft.com/office/drawing/2014/main" id="{0FB30061-4A77-E281-D581-49B465079094}"/>
              </a:ext>
            </a:extLst>
          </p:cNvPr>
          <p:cNvSpPr/>
          <p:nvPr/>
        </p:nvSpPr>
        <p:spPr>
          <a:xfrm>
            <a:off x="4330961" y="4904358"/>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ctangle 222">
            <a:extLst>
              <a:ext uri="{FF2B5EF4-FFF2-40B4-BE49-F238E27FC236}">
                <a16:creationId xmlns:a16="http://schemas.microsoft.com/office/drawing/2014/main" id="{CADCA439-00D0-DB72-7A8B-5BBBF3112A08}"/>
              </a:ext>
            </a:extLst>
          </p:cNvPr>
          <p:cNvSpPr/>
          <p:nvPr/>
        </p:nvSpPr>
        <p:spPr>
          <a:xfrm>
            <a:off x="4330961" y="4622595"/>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ctangle 223">
            <a:extLst>
              <a:ext uri="{FF2B5EF4-FFF2-40B4-BE49-F238E27FC236}">
                <a16:creationId xmlns:a16="http://schemas.microsoft.com/office/drawing/2014/main" id="{F2978F78-B802-296A-7F86-58F9D1BE4275}"/>
              </a:ext>
            </a:extLst>
          </p:cNvPr>
          <p:cNvSpPr/>
          <p:nvPr/>
        </p:nvSpPr>
        <p:spPr>
          <a:xfrm>
            <a:off x="4330960" y="4340832"/>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34B9275F-7792-BDED-F6CE-FBC1BD4E3498}"/>
              </a:ext>
            </a:extLst>
          </p:cNvPr>
          <p:cNvSpPr/>
          <p:nvPr/>
        </p:nvSpPr>
        <p:spPr>
          <a:xfrm>
            <a:off x="4612724" y="4904358"/>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45B6D77E-774E-1F74-F687-BA9248C84CBD}"/>
              </a:ext>
            </a:extLst>
          </p:cNvPr>
          <p:cNvSpPr/>
          <p:nvPr/>
        </p:nvSpPr>
        <p:spPr>
          <a:xfrm>
            <a:off x="4612724" y="4622595"/>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503D5B2D-1883-D73D-4C2F-FD930D3B5098}"/>
              </a:ext>
            </a:extLst>
          </p:cNvPr>
          <p:cNvSpPr/>
          <p:nvPr/>
        </p:nvSpPr>
        <p:spPr>
          <a:xfrm>
            <a:off x="4612723" y="4340832"/>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7E19B2F7-446D-1B20-CA3A-6210D6E8E0D4}"/>
              </a:ext>
            </a:extLst>
          </p:cNvPr>
          <p:cNvSpPr/>
          <p:nvPr/>
        </p:nvSpPr>
        <p:spPr>
          <a:xfrm>
            <a:off x="4894486" y="4904358"/>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228">
            <a:extLst>
              <a:ext uri="{FF2B5EF4-FFF2-40B4-BE49-F238E27FC236}">
                <a16:creationId xmlns:a16="http://schemas.microsoft.com/office/drawing/2014/main" id="{B0EF296C-7868-B2CF-406C-82C5C28CA5E0}"/>
              </a:ext>
            </a:extLst>
          </p:cNvPr>
          <p:cNvSpPr/>
          <p:nvPr/>
        </p:nvSpPr>
        <p:spPr>
          <a:xfrm>
            <a:off x="4894486" y="4622595"/>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229">
            <a:extLst>
              <a:ext uri="{FF2B5EF4-FFF2-40B4-BE49-F238E27FC236}">
                <a16:creationId xmlns:a16="http://schemas.microsoft.com/office/drawing/2014/main" id="{FF555120-372D-62A2-F29E-6400B6F5B5E3}"/>
              </a:ext>
            </a:extLst>
          </p:cNvPr>
          <p:cNvSpPr/>
          <p:nvPr/>
        </p:nvSpPr>
        <p:spPr>
          <a:xfrm>
            <a:off x="4894485" y="4340832"/>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A72575EC-77C4-B06E-01B1-36B346FC979A}"/>
              </a:ext>
            </a:extLst>
          </p:cNvPr>
          <p:cNvSpPr/>
          <p:nvPr/>
        </p:nvSpPr>
        <p:spPr>
          <a:xfrm>
            <a:off x="5176249" y="4904358"/>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83F1D7AD-CD5E-F642-BB0C-40099C0D9164}"/>
              </a:ext>
            </a:extLst>
          </p:cNvPr>
          <p:cNvSpPr/>
          <p:nvPr/>
        </p:nvSpPr>
        <p:spPr>
          <a:xfrm>
            <a:off x="5176249" y="4622595"/>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EB717F1F-BBE7-7D5B-F903-AC7331D6445E}"/>
              </a:ext>
            </a:extLst>
          </p:cNvPr>
          <p:cNvSpPr/>
          <p:nvPr/>
        </p:nvSpPr>
        <p:spPr>
          <a:xfrm>
            <a:off x="5176248" y="4340832"/>
            <a:ext cx="281763" cy="281763"/>
          </a:xfrm>
          <a:prstGeom prst="rect">
            <a:avLst/>
          </a:prstGeom>
          <a:solidFill>
            <a:srgbClr val="7EE8EC">
              <a:alpha val="50196"/>
            </a:srgbClr>
          </a:solidFill>
          <a:ln>
            <a:solidFill>
              <a:srgbClr val="74D2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34" name="TextBox 233">
                <a:extLst>
                  <a:ext uri="{FF2B5EF4-FFF2-40B4-BE49-F238E27FC236}">
                    <a16:creationId xmlns:a16="http://schemas.microsoft.com/office/drawing/2014/main" id="{D6DA9A48-55E1-5BAF-7594-649D8862C6AE}"/>
                  </a:ext>
                </a:extLst>
              </p:cNvPr>
              <p:cNvSpPr txBox="1"/>
              <p:nvPr/>
            </p:nvSpPr>
            <p:spPr>
              <a:xfrm>
                <a:off x="2609720" y="4576344"/>
                <a:ext cx="1436020" cy="374270"/>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𝑾</m:t>
                          </m:r>
                        </m:e>
                        <m:sup>
                          <m:r>
                            <a:rPr lang="en-US" b="1" i="1" dirty="0" smtClean="0">
                              <a:latin typeface="Cambria Math" panose="02040503050406030204" pitchFamily="18" charset="0"/>
                            </a:rPr>
                            <m:t>𝑻</m:t>
                          </m:r>
                        </m:sup>
                      </m:sSup>
                      <m:r>
                        <a:rPr lang="en-US" b="0" i="1" dirty="0" smtClean="0">
                          <a:latin typeface="Cambria Math" panose="02040503050406030204" pitchFamily="18" charset="0"/>
                        </a:rPr>
                        <m:t>=(3, 5)</m:t>
                      </m:r>
                    </m:oMath>
                  </m:oMathPara>
                </a14:m>
                <a:endParaRPr lang="en-US" dirty="0"/>
              </a:p>
            </p:txBody>
          </p:sp>
        </mc:Choice>
        <mc:Fallback>
          <p:sp>
            <p:nvSpPr>
              <p:cNvPr id="234" name="TextBox 233">
                <a:extLst>
                  <a:ext uri="{FF2B5EF4-FFF2-40B4-BE49-F238E27FC236}">
                    <a16:creationId xmlns:a16="http://schemas.microsoft.com/office/drawing/2014/main" id="{D6DA9A48-55E1-5BAF-7594-649D8862C6AE}"/>
                  </a:ext>
                </a:extLst>
              </p:cNvPr>
              <p:cNvSpPr txBox="1">
                <a:spLocks noRot="1" noChangeAspect="1" noMove="1" noResize="1" noEditPoints="1" noAdjustHandles="1" noChangeArrowheads="1" noChangeShapeType="1" noTextEdit="1"/>
              </p:cNvSpPr>
              <p:nvPr/>
            </p:nvSpPr>
            <p:spPr>
              <a:xfrm>
                <a:off x="2609720" y="4576344"/>
                <a:ext cx="1436020" cy="374270"/>
              </a:xfrm>
              <a:prstGeom prst="rect">
                <a:avLst/>
              </a:prstGeom>
              <a:blipFill>
                <a:blip r:embed="rId12"/>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2" name="TextBox 241">
                <a:extLst>
                  <a:ext uri="{FF2B5EF4-FFF2-40B4-BE49-F238E27FC236}">
                    <a16:creationId xmlns:a16="http://schemas.microsoft.com/office/drawing/2014/main" id="{C4D055C9-BF23-8585-9E17-1690AFF1B682}"/>
                  </a:ext>
                </a:extLst>
              </p:cNvPr>
              <p:cNvSpPr txBox="1"/>
              <p:nvPr/>
            </p:nvSpPr>
            <p:spPr>
              <a:xfrm>
                <a:off x="838620" y="2270907"/>
                <a:ext cx="4552341" cy="830997"/>
              </a:xfrm>
              <a:prstGeom prst="rect">
                <a:avLst/>
              </a:prstGeom>
              <a:noFill/>
            </p:spPr>
            <p:txBody>
              <a:bodyPr wrap="square" rtlCol="0" anchor="ctr">
                <a:spAutoFit/>
              </a:bodyPr>
              <a:lstStyle/>
              <a:p>
                <a:r>
                  <a:rPr lang="en-US" sz="1200" dirty="0">
                    <a:latin typeface="+mj-lt"/>
                  </a:rPr>
                  <a:t>The output of neuron 1 only depends on the first-row features of </a:t>
                </a:r>
                <a14:m>
                  <m:oMath xmlns:m="http://schemas.openxmlformats.org/officeDocument/2006/math">
                    <m:r>
                      <a:rPr lang="en-US" sz="1200" b="0" i="1" smtClean="0">
                        <a:latin typeface="Cambria Math" panose="02040503050406030204" pitchFamily="18" charset="0"/>
                      </a:rPr>
                      <m:t>𝑋</m:t>
                    </m:r>
                  </m:oMath>
                </a14:m>
                <a:r>
                  <a:rPr lang="en-US" sz="1200" dirty="0">
                    <a:latin typeface="+mj-lt"/>
                  </a:rPr>
                  <a:t>. Usually, we apply a non-linearity like the ReLU function to the output,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oMath>
                </a14:m>
                <a:r>
                  <a:rPr lang="en-US" sz="1200" dirty="0">
                    <a:latin typeface="+mj-lt"/>
                  </a:rPr>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1</m:t>
                        </m:r>
                      </m:sub>
                    </m:sSub>
                  </m:oMath>
                </a14:m>
                <a:r>
                  <a:rPr lang="en-US" sz="1200" dirty="0">
                    <a:latin typeface="+mj-lt"/>
                  </a:rPr>
                  <a:t> is referred to as the activation of neuron 1 with respect to the first-row features of </a:t>
                </a:r>
                <a14:m>
                  <m:oMath xmlns:m="http://schemas.openxmlformats.org/officeDocument/2006/math">
                    <m:r>
                      <a:rPr lang="en-US" sz="1200" b="0" i="1">
                        <a:latin typeface="+mj-lt"/>
                      </a:rPr>
                      <m:t>𝑋</m:t>
                    </m:r>
                  </m:oMath>
                </a14:m>
                <a:r>
                  <a:rPr lang="en-US" sz="1200" dirty="0">
                    <a:latin typeface="+mj-lt"/>
                  </a:rPr>
                  <a:t>.</a:t>
                </a:r>
              </a:p>
            </p:txBody>
          </p:sp>
        </mc:Choice>
        <mc:Fallback>
          <p:sp>
            <p:nvSpPr>
              <p:cNvPr id="242" name="TextBox 241">
                <a:extLst>
                  <a:ext uri="{FF2B5EF4-FFF2-40B4-BE49-F238E27FC236}">
                    <a16:creationId xmlns:a16="http://schemas.microsoft.com/office/drawing/2014/main" id="{C4D055C9-BF23-8585-9E17-1690AFF1B682}"/>
                  </a:ext>
                </a:extLst>
              </p:cNvPr>
              <p:cNvSpPr txBox="1">
                <a:spLocks noRot="1" noChangeAspect="1" noMove="1" noResize="1" noEditPoints="1" noAdjustHandles="1" noChangeArrowheads="1" noChangeShapeType="1" noTextEdit="1"/>
              </p:cNvSpPr>
              <p:nvPr/>
            </p:nvSpPr>
            <p:spPr>
              <a:xfrm>
                <a:off x="838620" y="2270907"/>
                <a:ext cx="4552341" cy="830997"/>
              </a:xfrm>
              <a:prstGeom prst="rect">
                <a:avLst/>
              </a:prstGeom>
              <a:blipFill>
                <a:blip r:embed="rId13"/>
                <a:stretch>
                  <a:fillRect l="-279"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3" name="TextBox 242">
                <a:extLst>
                  <a:ext uri="{FF2B5EF4-FFF2-40B4-BE49-F238E27FC236}">
                    <a16:creationId xmlns:a16="http://schemas.microsoft.com/office/drawing/2014/main" id="{A0244974-42BF-D0F8-F61F-9B33493F6C42}"/>
                  </a:ext>
                </a:extLst>
              </p:cNvPr>
              <p:cNvSpPr txBox="1"/>
              <p:nvPr/>
            </p:nvSpPr>
            <p:spPr>
              <a:xfrm>
                <a:off x="3647555" y="3495543"/>
                <a:ext cx="1441036" cy="28193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𝑶</m:t>
                      </m:r>
                      <m:r>
                        <a:rPr lang="en-US" b="1" i="1" smtClean="0">
                          <a:latin typeface="Cambria Math" panose="02040503050406030204" pitchFamily="18" charset="0"/>
                        </a:rPr>
                        <m:t>=</m:t>
                      </m:r>
                      <m:r>
                        <a:rPr lang="en-US" b="1" i="1" smtClean="0">
                          <a:solidFill>
                            <a:srgbClr val="FF0000"/>
                          </a:solidFill>
                          <a:latin typeface="Cambria Math" panose="02040503050406030204" pitchFamily="18" charset="0"/>
                        </a:rPr>
                        <m:t>𝑿</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𝑾</m:t>
                          </m:r>
                        </m:e>
                        <m:sup>
                          <m:r>
                            <a:rPr lang="en-US" b="1" i="1" smtClean="0">
                              <a:solidFill>
                                <a:srgbClr val="FF0000"/>
                              </a:solidFill>
                              <a:latin typeface="Cambria Math" panose="02040503050406030204" pitchFamily="18" charset="0"/>
                            </a:rPr>
                            <m:t>𝑻</m:t>
                          </m:r>
                        </m:sup>
                      </m:sSup>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b="1" dirty="0"/>
              </a:p>
            </p:txBody>
          </p:sp>
        </mc:Choice>
        <mc:Fallback>
          <p:sp>
            <p:nvSpPr>
              <p:cNvPr id="243" name="TextBox 242">
                <a:extLst>
                  <a:ext uri="{FF2B5EF4-FFF2-40B4-BE49-F238E27FC236}">
                    <a16:creationId xmlns:a16="http://schemas.microsoft.com/office/drawing/2014/main" id="{A0244974-42BF-D0F8-F61F-9B33493F6C42}"/>
                  </a:ext>
                </a:extLst>
              </p:cNvPr>
              <p:cNvSpPr txBox="1">
                <a:spLocks noRot="1" noChangeAspect="1" noMove="1" noResize="1" noEditPoints="1" noAdjustHandles="1" noChangeArrowheads="1" noChangeShapeType="1" noTextEdit="1"/>
              </p:cNvSpPr>
              <p:nvPr/>
            </p:nvSpPr>
            <p:spPr>
              <a:xfrm>
                <a:off x="3647555" y="3495543"/>
                <a:ext cx="1441036" cy="281937"/>
              </a:xfrm>
              <a:prstGeom prst="rect">
                <a:avLst/>
              </a:prstGeom>
              <a:blipFill>
                <a:blip r:embed="rId14"/>
                <a:stretch>
                  <a:fillRect l="-3509" t="-4348" r="-3509"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723F6130-15EA-7571-C9A8-6102EDD545CF}"/>
                  </a:ext>
                </a:extLst>
              </p:cNvPr>
              <p:cNvSpPr/>
              <p:nvPr/>
            </p:nvSpPr>
            <p:spPr>
              <a:xfrm>
                <a:off x="7376530" y="2249999"/>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m:oMathPara>
                </a14:m>
                <a:endParaRPr lang="en-US" sz="1400" dirty="0"/>
              </a:p>
            </p:txBody>
          </p:sp>
        </mc:Choice>
        <mc:Fallback>
          <p:sp>
            <p:nvSpPr>
              <p:cNvPr id="57" name="Rectangle 56">
                <a:extLst>
                  <a:ext uri="{FF2B5EF4-FFF2-40B4-BE49-F238E27FC236}">
                    <a16:creationId xmlns:a16="http://schemas.microsoft.com/office/drawing/2014/main" id="{723F6130-15EA-7571-C9A8-6102EDD545CF}"/>
                  </a:ext>
                </a:extLst>
              </p:cNvPr>
              <p:cNvSpPr>
                <a:spLocks noRot="1" noChangeAspect="1" noMove="1" noResize="1" noEditPoints="1" noAdjustHandles="1" noChangeArrowheads="1" noChangeShapeType="1" noTextEdit="1"/>
              </p:cNvSpPr>
              <p:nvPr/>
            </p:nvSpPr>
            <p:spPr>
              <a:xfrm>
                <a:off x="7376530" y="2249999"/>
                <a:ext cx="281763" cy="281763"/>
              </a:xfrm>
              <a:prstGeom prst="rect">
                <a:avLst/>
              </a:prstGeom>
              <a:blipFill>
                <a:blip r:embed="rId15"/>
                <a:stretch>
                  <a:fillRect l="-8333"/>
                </a:stretch>
              </a:blipFill>
              <a:ln>
                <a:solidFill>
                  <a:srgbClr val="A086C4"/>
                </a:solidFill>
              </a:ln>
            </p:spPr>
            <p:txBody>
              <a:bodyPr/>
              <a:lstStyle/>
              <a:p>
                <a:r>
                  <a:rPr lang="en-US">
                    <a:noFill/>
                  </a:rPr>
                  <a:t> </a:t>
                </a:r>
              </a:p>
            </p:txBody>
          </p:sp>
        </mc:Fallback>
      </mc:AlternateContent>
      <p:sp>
        <p:nvSpPr>
          <p:cNvPr id="58" name="Rectangle 57">
            <a:extLst>
              <a:ext uri="{FF2B5EF4-FFF2-40B4-BE49-F238E27FC236}">
                <a16:creationId xmlns:a16="http://schemas.microsoft.com/office/drawing/2014/main" id="{2660A963-C576-248F-624F-08D7FCBC7807}"/>
              </a:ext>
            </a:extLst>
          </p:cNvPr>
          <p:cNvSpPr/>
          <p:nvPr/>
        </p:nvSpPr>
        <p:spPr>
          <a:xfrm>
            <a:off x="7658293" y="2249999"/>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34EA8569-65F1-BAB8-F3E8-4343735D9ABA}"/>
              </a:ext>
            </a:extLst>
          </p:cNvPr>
          <p:cNvSpPr/>
          <p:nvPr/>
        </p:nvSpPr>
        <p:spPr>
          <a:xfrm>
            <a:off x="7940056" y="2249998"/>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4EE0369-F94C-D47C-0733-596E55F38EEE}"/>
              </a:ext>
            </a:extLst>
          </p:cNvPr>
          <p:cNvSpPr/>
          <p:nvPr/>
        </p:nvSpPr>
        <p:spPr>
          <a:xfrm>
            <a:off x="8221819" y="2249998"/>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15C24A9-A5CC-B2DA-D248-0B9945CEE86E}"/>
              </a:ext>
            </a:extLst>
          </p:cNvPr>
          <p:cNvSpPr/>
          <p:nvPr/>
        </p:nvSpPr>
        <p:spPr>
          <a:xfrm>
            <a:off x="8503582" y="2249998"/>
            <a:ext cx="281763" cy="281763"/>
          </a:xfrm>
          <a:prstGeom prst="rect">
            <a:avLst/>
          </a:prstGeom>
          <a:solidFill>
            <a:srgbClr val="A086C4">
              <a:alpha val="50196"/>
            </a:srgbClr>
          </a:solidFill>
          <a:ln>
            <a:solidFill>
              <a:srgbClr val="A086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B959770B-85DE-B703-ED58-EE7D74E9C1F4}"/>
                  </a:ext>
                </a:extLst>
              </p:cNvPr>
              <p:cNvSpPr txBox="1"/>
              <p:nvPr/>
            </p:nvSpPr>
            <p:spPr>
              <a:xfrm>
                <a:off x="6036828" y="2206215"/>
                <a:ext cx="1339702"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𝒃</m:t>
                      </m:r>
                      <m:r>
                        <a:rPr lang="en-US" b="0" i="1" dirty="0" smtClean="0">
                          <a:latin typeface="Cambria Math" panose="02040503050406030204" pitchFamily="18" charset="0"/>
                        </a:rPr>
                        <m:t>=(1, 5)</m:t>
                      </m:r>
                    </m:oMath>
                  </m:oMathPara>
                </a14:m>
                <a:endParaRPr lang="en-US" dirty="0"/>
              </a:p>
            </p:txBody>
          </p:sp>
        </mc:Choice>
        <mc:Fallback>
          <p:sp>
            <p:nvSpPr>
              <p:cNvPr id="62" name="TextBox 61">
                <a:extLst>
                  <a:ext uri="{FF2B5EF4-FFF2-40B4-BE49-F238E27FC236}">
                    <a16:creationId xmlns:a16="http://schemas.microsoft.com/office/drawing/2014/main" id="{B959770B-85DE-B703-ED58-EE7D74E9C1F4}"/>
                  </a:ext>
                </a:extLst>
              </p:cNvPr>
              <p:cNvSpPr txBox="1">
                <a:spLocks noRot="1" noChangeAspect="1" noMove="1" noResize="1" noEditPoints="1" noAdjustHandles="1" noChangeArrowheads="1" noChangeShapeType="1" noTextEdit="1"/>
              </p:cNvSpPr>
              <p:nvPr/>
            </p:nvSpPr>
            <p:spPr>
              <a:xfrm>
                <a:off x="6036828" y="2206215"/>
                <a:ext cx="1339702" cy="369332"/>
              </a:xfrm>
              <a:prstGeom prst="rect">
                <a:avLst/>
              </a:prstGeom>
              <a:blipFill>
                <a:blip r:embed="rId16"/>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64A8298A-342A-DCF5-EF50-97A4885F2416}"/>
                  </a:ext>
                </a:extLst>
              </p:cNvPr>
              <p:cNvSpPr txBox="1"/>
              <p:nvPr/>
            </p:nvSpPr>
            <p:spPr>
              <a:xfrm>
                <a:off x="7411086" y="2758678"/>
                <a:ext cx="1339702"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oMath>
                  </m:oMathPara>
                </a14:m>
                <a:endParaRPr lang="en-US" dirty="0"/>
              </a:p>
            </p:txBody>
          </p:sp>
        </mc:Choice>
        <mc:Fallback>
          <p:sp>
            <p:nvSpPr>
              <p:cNvPr id="63" name="TextBox 62">
                <a:extLst>
                  <a:ext uri="{FF2B5EF4-FFF2-40B4-BE49-F238E27FC236}">
                    <a16:creationId xmlns:a16="http://schemas.microsoft.com/office/drawing/2014/main" id="{64A8298A-342A-DCF5-EF50-97A4885F2416}"/>
                  </a:ext>
                </a:extLst>
              </p:cNvPr>
              <p:cNvSpPr txBox="1">
                <a:spLocks noRot="1" noChangeAspect="1" noMove="1" noResize="1" noEditPoints="1" noAdjustHandles="1" noChangeArrowheads="1" noChangeShapeType="1" noTextEdit="1"/>
              </p:cNvSpPr>
              <p:nvPr/>
            </p:nvSpPr>
            <p:spPr>
              <a:xfrm>
                <a:off x="7411086" y="2758678"/>
                <a:ext cx="133970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Rectangle 63">
                <a:extLst>
                  <a:ext uri="{FF2B5EF4-FFF2-40B4-BE49-F238E27FC236}">
                    <a16:creationId xmlns:a16="http://schemas.microsoft.com/office/drawing/2014/main" id="{9E231133-9B86-2AEF-CCF0-4189BBBF194E}"/>
                  </a:ext>
                </a:extLst>
              </p:cNvPr>
              <p:cNvSpPr/>
              <p:nvPr/>
            </p:nvSpPr>
            <p:spPr>
              <a:xfrm>
                <a:off x="10318921" y="335713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1</m:t>
                          </m:r>
                        </m:sub>
                      </m:sSub>
                    </m:oMath>
                  </m:oMathPara>
                </a14:m>
                <a:endParaRPr lang="en-US" sz="1400" dirty="0"/>
              </a:p>
            </p:txBody>
          </p:sp>
        </mc:Choice>
        <mc:Fallback>
          <p:sp>
            <p:nvSpPr>
              <p:cNvPr id="64" name="Rectangle 63">
                <a:extLst>
                  <a:ext uri="{FF2B5EF4-FFF2-40B4-BE49-F238E27FC236}">
                    <a16:creationId xmlns:a16="http://schemas.microsoft.com/office/drawing/2014/main" id="{9E231133-9B86-2AEF-CCF0-4189BBBF194E}"/>
                  </a:ext>
                </a:extLst>
              </p:cNvPr>
              <p:cNvSpPr>
                <a:spLocks noRot="1" noChangeAspect="1" noMove="1" noResize="1" noEditPoints="1" noAdjustHandles="1" noChangeArrowheads="1" noChangeShapeType="1" noTextEdit="1"/>
              </p:cNvSpPr>
              <p:nvPr/>
            </p:nvSpPr>
            <p:spPr>
              <a:xfrm>
                <a:off x="10318921" y="3357133"/>
                <a:ext cx="281763" cy="281763"/>
              </a:xfrm>
              <a:prstGeom prst="rect">
                <a:avLst/>
              </a:prstGeom>
              <a:blipFill>
                <a:blip r:embed="rId18"/>
                <a:stretch>
                  <a:fillRect/>
                </a:stretch>
              </a:blipFill>
              <a:ln>
                <a:solidFill>
                  <a:schemeClr val="accent5"/>
                </a:solidFill>
              </a:ln>
            </p:spPr>
            <p:txBody>
              <a:bodyPr/>
              <a:lstStyle/>
              <a:p>
                <a:r>
                  <a:rPr lang="en-US">
                    <a:noFill/>
                  </a:rPr>
                  <a:t> </a:t>
                </a:r>
              </a:p>
            </p:txBody>
          </p:sp>
        </mc:Fallback>
      </mc:AlternateContent>
      <p:sp>
        <p:nvSpPr>
          <p:cNvPr id="65" name="Rectangle 64">
            <a:extLst>
              <a:ext uri="{FF2B5EF4-FFF2-40B4-BE49-F238E27FC236}">
                <a16:creationId xmlns:a16="http://schemas.microsoft.com/office/drawing/2014/main" id="{A395CE46-6CB6-38A4-8ABF-90448ADB861C}"/>
              </a:ext>
            </a:extLst>
          </p:cNvPr>
          <p:cNvSpPr/>
          <p:nvPr/>
        </p:nvSpPr>
        <p:spPr>
          <a:xfrm>
            <a:off x="10600684" y="335713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DF6EA8B4-2320-C0B6-7E0E-065363AA5165}"/>
              </a:ext>
            </a:extLst>
          </p:cNvPr>
          <p:cNvSpPr/>
          <p:nvPr/>
        </p:nvSpPr>
        <p:spPr>
          <a:xfrm>
            <a:off x="10882447" y="335713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D05E3027-A5CE-FD14-1892-BF1F7A0081E7}"/>
              </a:ext>
            </a:extLst>
          </p:cNvPr>
          <p:cNvSpPr/>
          <p:nvPr/>
        </p:nvSpPr>
        <p:spPr>
          <a:xfrm>
            <a:off x="10318921" y="363889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E3C70C74-D57E-B7E2-AAB3-E08E2E8ECE49}"/>
              </a:ext>
            </a:extLst>
          </p:cNvPr>
          <p:cNvSpPr/>
          <p:nvPr/>
        </p:nvSpPr>
        <p:spPr>
          <a:xfrm>
            <a:off x="10600684" y="363889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FA68402-62DA-B4A1-774F-15499FE59B21}"/>
              </a:ext>
            </a:extLst>
          </p:cNvPr>
          <p:cNvSpPr/>
          <p:nvPr/>
        </p:nvSpPr>
        <p:spPr>
          <a:xfrm>
            <a:off x="10882447" y="363889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C0677620-28CA-42EF-8B44-C56FAD82A2DE}"/>
              </a:ext>
            </a:extLst>
          </p:cNvPr>
          <p:cNvSpPr/>
          <p:nvPr/>
        </p:nvSpPr>
        <p:spPr>
          <a:xfrm>
            <a:off x="10318921" y="392065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D872CDDD-127C-9383-6E5D-9AB2693BF7C4}"/>
              </a:ext>
            </a:extLst>
          </p:cNvPr>
          <p:cNvSpPr/>
          <p:nvPr/>
        </p:nvSpPr>
        <p:spPr>
          <a:xfrm>
            <a:off x="10600684" y="392065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3A0ECFB6-8BBC-4ED5-F4A4-6EE5CCF9D2CC}"/>
              </a:ext>
            </a:extLst>
          </p:cNvPr>
          <p:cNvSpPr/>
          <p:nvPr/>
        </p:nvSpPr>
        <p:spPr>
          <a:xfrm>
            <a:off x="10882447" y="392065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9A76B55D-A367-CE7A-737A-3979292AD00F}"/>
              </a:ext>
            </a:extLst>
          </p:cNvPr>
          <p:cNvSpPr/>
          <p:nvPr/>
        </p:nvSpPr>
        <p:spPr>
          <a:xfrm>
            <a:off x="10318921" y="420242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E598E1D3-39FA-B14C-DCB0-FD97131F59EC}"/>
              </a:ext>
            </a:extLst>
          </p:cNvPr>
          <p:cNvSpPr/>
          <p:nvPr/>
        </p:nvSpPr>
        <p:spPr>
          <a:xfrm>
            <a:off x="10600684" y="420242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DA6B241-D7AF-8D41-7CD2-17EE2DD511AB}"/>
              </a:ext>
            </a:extLst>
          </p:cNvPr>
          <p:cNvSpPr/>
          <p:nvPr/>
        </p:nvSpPr>
        <p:spPr>
          <a:xfrm>
            <a:off x="10882447" y="4202421"/>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6F32BA6-7A24-86DA-6D6F-0004C866DD6C}"/>
              </a:ext>
            </a:extLst>
          </p:cNvPr>
          <p:cNvSpPr/>
          <p:nvPr/>
        </p:nvSpPr>
        <p:spPr>
          <a:xfrm>
            <a:off x="10318921" y="448418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92B2573-130A-A346-DC0A-93EEDB424EC5}"/>
              </a:ext>
            </a:extLst>
          </p:cNvPr>
          <p:cNvSpPr/>
          <p:nvPr/>
        </p:nvSpPr>
        <p:spPr>
          <a:xfrm>
            <a:off x="10600684" y="448418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59BBC3EC-37D0-C53B-408B-84CF9065B63E}"/>
              </a:ext>
            </a:extLst>
          </p:cNvPr>
          <p:cNvSpPr/>
          <p:nvPr/>
        </p:nvSpPr>
        <p:spPr>
          <a:xfrm>
            <a:off x="10882447" y="448418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7ABF3800-086D-6029-7731-FD4D9BEE43EF}"/>
              </a:ext>
            </a:extLst>
          </p:cNvPr>
          <p:cNvSpPr/>
          <p:nvPr/>
        </p:nvSpPr>
        <p:spPr>
          <a:xfrm>
            <a:off x="10318921" y="476594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FD6FD41E-ADB5-9EC2-DC09-1C25C1566D23}"/>
              </a:ext>
            </a:extLst>
          </p:cNvPr>
          <p:cNvSpPr/>
          <p:nvPr/>
        </p:nvSpPr>
        <p:spPr>
          <a:xfrm>
            <a:off x="10600684" y="476594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9AB39A38-F240-EFB8-3ACD-3B08BE3CF78E}"/>
              </a:ext>
            </a:extLst>
          </p:cNvPr>
          <p:cNvSpPr/>
          <p:nvPr/>
        </p:nvSpPr>
        <p:spPr>
          <a:xfrm>
            <a:off x="10882447" y="476594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AEC6690F-80DF-20A0-2D64-3D13D9B480E9}"/>
              </a:ext>
            </a:extLst>
          </p:cNvPr>
          <p:cNvSpPr/>
          <p:nvPr/>
        </p:nvSpPr>
        <p:spPr>
          <a:xfrm>
            <a:off x="10318921" y="5047710"/>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C5EF7DA7-A87B-5B09-8017-5346D868B6A5}"/>
              </a:ext>
            </a:extLst>
          </p:cNvPr>
          <p:cNvSpPr/>
          <p:nvPr/>
        </p:nvSpPr>
        <p:spPr>
          <a:xfrm>
            <a:off x="10600684" y="5047710"/>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CC06A923-916F-ABDC-7A77-6CEE1E94E57A}"/>
              </a:ext>
            </a:extLst>
          </p:cNvPr>
          <p:cNvSpPr/>
          <p:nvPr/>
        </p:nvSpPr>
        <p:spPr>
          <a:xfrm>
            <a:off x="10882447" y="504770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E2230293-5C0B-D1C4-A8A4-F8BA22FB8CD6}"/>
              </a:ext>
            </a:extLst>
          </p:cNvPr>
          <p:cNvSpPr/>
          <p:nvPr/>
        </p:nvSpPr>
        <p:spPr>
          <a:xfrm>
            <a:off x="10318921" y="532947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A5B26F2-5AF2-FCEA-C3C8-67161F5DF17A}"/>
              </a:ext>
            </a:extLst>
          </p:cNvPr>
          <p:cNvSpPr/>
          <p:nvPr/>
        </p:nvSpPr>
        <p:spPr>
          <a:xfrm>
            <a:off x="10600684" y="5329473"/>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F7A8C96E-A669-1EC2-B672-DE26FAF02F9F}"/>
              </a:ext>
            </a:extLst>
          </p:cNvPr>
          <p:cNvSpPr/>
          <p:nvPr/>
        </p:nvSpPr>
        <p:spPr>
          <a:xfrm>
            <a:off x="10882447" y="532947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252E9BF2-2615-92A2-BEEE-F24B1AD66288}"/>
              </a:ext>
            </a:extLst>
          </p:cNvPr>
          <p:cNvSpPr/>
          <p:nvPr/>
        </p:nvSpPr>
        <p:spPr>
          <a:xfrm>
            <a:off x="10318921" y="561123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2975E037-C2BF-563D-C1F3-3693DB701B55}"/>
              </a:ext>
            </a:extLst>
          </p:cNvPr>
          <p:cNvSpPr/>
          <p:nvPr/>
        </p:nvSpPr>
        <p:spPr>
          <a:xfrm>
            <a:off x="10600684" y="561123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662219A0-D980-55BE-82F6-F568189CC3EF}"/>
              </a:ext>
            </a:extLst>
          </p:cNvPr>
          <p:cNvSpPr/>
          <p:nvPr/>
        </p:nvSpPr>
        <p:spPr>
          <a:xfrm>
            <a:off x="10882447" y="561123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346B4E07-430C-2923-05B0-AA4FF24D6E1A}"/>
              </a:ext>
            </a:extLst>
          </p:cNvPr>
          <p:cNvSpPr/>
          <p:nvPr/>
        </p:nvSpPr>
        <p:spPr>
          <a:xfrm>
            <a:off x="10318921" y="589299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BFB05413-96F2-C011-09EA-C60685E8BF56}"/>
              </a:ext>
            </a:extLst>
          </p:cNvPr>
          <p:cNvSpPr/>
          <p:nvPr/>
        </p:nvSpPr>
        <p:spPr>
          <a:xfrm>
            <a:off x="10600684" y="589299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4E880487-E425-B10D-048B-F6AADC9A3282}"/>
              </a:ext>
            </a:extLst>
          </p:cNvPr>
          <p:cNvSpPr/>
          <p:nvPr/>
        </p:nvSpPr>
        <p:spPr>
          <a:xfrm>
            <a:off x="10882447" y="589299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424FFC94-AEB0-0DE3-FC05-CAE62931E289}"/>
              </a:ext>
            </a:extLst>
          </p:cNvPr>
          <p:cNvSpPr/>
          <p:nvPr/>
        </p:nvSpPr>
        <p:spPr>
          <a:xfrm>
            <a:off x="11164210" y="335933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82319DF7-20A7-CD83-9752-C4B9DB0B6D69}"/>
              </a:ext>
            </a:extLst>
          </p:cNvPr>
          <p:cNvSpPr/>
          <p:nvPr/>
        </p:nvSpPr>
        <p:spPr>
          <a:xfrm>
            <a:off x="11445973" y="335933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1B292C80-888A-0C04-5BA4-2BCD5C67967E}"/>
              </a:ext>
            </a:extLst>
          </p:cNvPr>
          <p:cNvSpPr/>
          <p:nvPr/>
        </p:nvSpPr>
        <p:spPr>
          <a:xfrm>
            <a:off x="11164210" y="364109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4220F4B-DC07-DFF7-D91E-536FC6D06E90}"/>
              </a:ext>
            </a:extLst>
          </p:cNvPr>
          <p:cNvSpPr/>
          <p:nvPr/>
        </p:nvSpPr>
        <p:spPr>
          <a:xfrm>
            <a:off x="11445973" y="3641098"/>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113CB375-FA0C-B759-C0E6-B76171F86C8E}"/>
              </a:ext>
            </a:extLst>
          </p:cNvPr>
          <p:cNvSpPr/>
          <p:nvPr/>
        </p:nvSpPr>
        <p:spPr>
          <a:xfrm>
            <a:off x="11164210" y="3922861"/>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987AE276-52EF-93C5-16E9-5E80499F4701}"/>
              </a:ext>
            </a:extLst>
          </p:cNvPr>
          <p:cNvSpPr/>
          <p:nvPr/>
        </p:nvSpPr>
        <p:spPr>
          <a:xfrm>
            <a:off x="11445973" y="3922861"/>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83BE3C01-36E5-66C9-8E97-99D17F8D1E56}"/>
              </a:ext>
            </a:extLst>
          </p:cNvPr>
          <p:cNvSpPr/>
          <p:nvPr/>
        </p:nvSpPr>
        <p:spPr>
          <a:xfrm>
            <a:off x="11164210" y="420462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6EB859F5-958F-BECF-A697-2AAFE734E260}"/>
              </a:ext>
            </a:extLst>
          </p:cNvPr>
          <p:cNvSpPr/>
          <p:nvPr/>
        </p:nvSpPr>
        <p:spPr>
          <a:xfrm>
            <a:off x="11445973" y="4204624"/>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E0C25C65-11BE-0EEC-2DB1-16C4B8F6C231}"/>
              </a:ext>
            </a:extLst>
          </p:cNvPr>
          <p:cNvSpPr/>
          <p:nvPr/>
        </p:nvSpPr>
        <p:spPr>
          <a:xfrm>
            <a:off x="11164210" y="448638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D0D2A24F-6238-EF22-4D6D-671B091F1B5C}"/>
              </a:ext>
            </a:extLst>
          </p:cNvPr>
          <p:cNvSpPr/>
          <p:nvPr/>
        </p:nvSpPr>
        <p:spPr>
          <a:xfrm>
            <a:off x="11445973" y="4486386"/>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3DB954C0-1202-C276-FB10-C23A3634154F}"/>
              </a:ext>
            </a:extLst>
          </p:cNvPr>
          <p:cNvSpPr/>
          <p:nvPr/>
        </p:nvSpPr>
        <p:spPr>
          <a:xfrm>
            <a:off x="11164210" y="476814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9761D4F2-F85F-E3B0-6C32-541CFCEA8A2E}"/>
              </a:ext>
            </a:extLst>
          </p:cNvPr>
          <p:cNvSpPr/>
          <p:nvPr/>
        </p:nvSpPr>
        <p:spPr>
          <a:xfrm>
            <a:off x="11445973" y="4768149"/>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A485352B-C2F6-C9B4-DA7A-99C6B37CE97D}"/>
              </a:ext>
            </a:extLst>
          </p:cNvPr>
          <p:cNvSpPr/>
          <p:nvPr/>
        </p:nvSpPr>
        <p:spPr>
          <a:xfrm>
            <a:off x="11164210" y="504991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62864771-129C-D86C-65C5-3C517F8E1576}"/>
              </a:ext>
            </a:extLst>
          </p:cNvPr>
          <p:cNvSpPr/>
          <p:nvPr/>
        </p:nvSpPr>
        <p:spPr>
          <a:xfrm>
            <a:off x="11445973" y="5049912"/>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A655B3AA-FB41-FF4C-4366-1DB3024CEEC3}"/>
              </a:ext>
            </a:extLst>
          </p:cNvPr>
          <p:cNvSpPr/>
          <p:nvPr/>
        </p:nvSpPr>
        <p:spPr>
          <a:xfrm>
            <a:off x="11164210" y="533167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87E5A865-FF03-1ABD-8A20-851D53312C80}"/>
              </a:ext>
            </a:extLst>
          </p:cNvPr>
          <p:cNvSpPr/>
          <p:nvPr/>
        </p:nvSpPr>
        <p:spPr>
          <a:xfrm>
            <a:off x="11445973" y="5331675"/>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40BFECA4-9718-80B7-FC74-CF1DB67F4879}"/>
              </a:ext>
            </a:extLst>
          </p:cNvPr>
          <p:cNvSpPr/>
          <p:nvPr/>
        </p:nvSpPr>
        <p:spPr>
          <a:xfrm>
            <a:off x="11164210" y="561343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A16B2EA0-7AE1-8290-0C96-4123F998AEAA}"/>
              </a:ext>
            </a:extLst>
          </p:cNvPr>
          <p:cNvSpPr/>
          <p:nvPr/>
        </p:nvSpPr>
        <p:spPr>
          <a:xfrm>
            <a:off x="11445973" y="5613437"/>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04591854-5240-22A3-04BF-78859D152C94}"/>
              </a:ext>
            </a:extLst>
          </p:cNvPr>
          <p:cNvSpPr/>
          <p:nvPr/>
        </p:nvSpPr>
        <p:spPr>
          <a:xfrm>
            <a:off x="11164210" y="5895200"/>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4A958F6C-F935-7F45-4F8A-3E68CA701033}"/>
              </a:ext>
            </a:extLst>
          </p:cNvPr>
          <p:cNvSpPr/>
          <p:nvPr/>
        </p:nvSpPr>
        <p:spPr>
          <a:xfrm>
            <a:off x="11445973" y="5895200"/>
            <a:ext cx="281763" cy="281763"/>
          </a:xfrm>
          <a:prstGeom prst="rect">
            <a:avLst/>
          </a:prstGeom>
          <a:solidFill>
            <a:schemeClr val="accent5">
              <a:lumMod val="75000"/>
              <a:alpha val="50196"/>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44" name="TextBox 143">
                <a:extLst>
                  <a:ext uri="{FF2B5EF4-FFF2-40B4-BE49-F238E27FC236}">
                    <a16:creationId xmlns:a16="http://schemas.microsoft.com/office/drawing/2014/main" id="{64E3AC96-0ED8-D875-177C-00C8485203BC}"/>
                  </a:ext>
                </a:extLst>
              </p:cNvPr>
              <p:cNvSpPr txBox="1"/>
              <p:nvPr/>
            </p:nvSpPr>
            <p:spPr>
              <a:xfrm>
                <a:off x="8975734" y="4581282"/>
                <a:ext cx="1339702"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𝑶</m:t>
                      </m:r>
                      <m:r>
                        <a:rPr lang="en-US" b="0" i="1" dirty="0" smtClean="0">
                          <a:latin typeface="Cambria Math" panose="02040503050406030204" pitchFamily="18" charset="0"/>
                        </a:rPr>
                        <m:t>=(10, 5)</m:t>
                      </m:r>
                    </m:oMath>
                  </m:oMathPara>
                </a14:m>
                <a:endParaRPr lang="en-US" dirty="0"/>
              </a:p>
            </p:txBody>
          </p:sp>
        </mc:Choice>
        <mc:Fallback>
          <p:sp>
            <p:nvSpPr>
              <p:cNvPr id="144" name="TextBox 143">
                <a:extLst>
                  <a:ext uri="{FF2B5EF4-FFF2-40B4-BE49-F238E27FC236}">
                    <a16:creationId xmlns:a16="http://schemas.microsoft.com/office/drawing/2014/main" id="{64E3AC96-0ED8-D875-177C-00C8485203BC}"/>
                  </a:ext>
                </a:extLst>
              </p:cNvPr>
              <p:cNvSpPr txBox="1">
                <a:spLocks noRot="1" noChangeAspect="1" noMove="1" noResize="1" noEditPoints="1" noAdjustHandles="1" noChangeArrowheads="1" noChangeShapeType="1" noTextEdit="1"/>
              </p:cNvSpPr>
              <p:nvPr/>
            </p:nvSpPr>
            <p:spPr>
              <a:xfrm>
                <a:off x="8975734" y="4581282"/>
                <a:ext cx="1339702" cy="369332"/>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C45893C5-5196-CBFC-B612-8133BE03391F}"/>
                  </a:ext>
                </a:extLst>
              </p:cNvPr>
              <p:cNvSpPr txBox="1"/>
              <p:nvPr/>
            </p:nvSpPr>
            <p:spPr>
              <a:xfrm>
                <a:off x="8975734" y="2120478"/>
                <a:ext cx="2430797" cy="461665"/>
              </a:xfrm>
              <a:prstGeom prst="rect">
                <a:avLst/>
              </a:prstGeom>
              <a:noFill/>
            </p:spPr>
            <p:txBody>
              <a:bodyPr wrap="square" rtlCol="0" anchor="ctr">
                <a:spAutoFit/>
              </a:bodyPr>
              <a:lstStyle/>
              <a:p>
                <a:r>
                  <a:rPr lang="en-US" sz="1200" dirty="0">
                    <a:latin typeface="+mj-lt"/>
                  </a:rPr>
                  <a:t>The bias vector will be broadcasted to every row in the </a:t>
                </a:r>
                <a14:m>
                  <m:oMath xmlns:m="http://schemas.openxmlformats.org/officeDocument/2006/math">
                    <m:r>
                      <a:rPr lang="en-US" sz="1200" b="0" i="1" smtClean="0">
                        <a:latin typeface="Cambria Math" panose="02040503050406030204" pitchFamily="18" charset="0"/>
                      </a:rPr>
                      <m:t>𝑋</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𝑊</m:t>
                        </m:r>
                      </m:e>
                      <m:sup>
                        <m:r>
                          <a:rPr lang="en-US" sz="1200" b="0" i="1" smtClean="0">
                            <a:latin typeface="Cambria Math" panose="02040503050406030204" pitchFamily="18" charset="0"/>
                          </a:rPr>
                          <m:t>𝑇</m:t>
                        </m:r>
                      </m:sup>
                    </m:sSup>
                  </m:oMath>
                </a14:m>
                <a:r>
                  <a:rPr lang="en-US" sz="1200" dirty="0">
                    <a:latin typeface="+mj-lt"/>
                  </a:rPr>
                  <a:t> table.</a:t>
                </a:r>
              </a:p>
            </p:txBody>
          </p:sp>
        </mc:Choice>
        <mc:Fallback>
          <p:sp>
            <p:nvSpPr>
              <p:cNvPr id="145" name="TextBox 144">
                <a:extLst>
                  <a:ext uri="{FF2B5EF4-FFF2-40B4-BE49-F238E27FC236}">
                    <a16:creationId xmlns:a16="http://schemas.microsoft.com/office/drawing/2014/main" id="{C45893C5-5196-CBFC-B612-8133BE03391F}"/>
                  </a:ext>
                </a:extLst>
              </p:cNvPr>
              <p:cNvSpPr txBox="1">
                <a:spLocks noRot="1" noChangeAspect="1" noMove="1" noResize="1" noEditPoints="1" noAdjustHandles="1" noChangeArrowheads="1" noChangeShapeType="1" noTextEdit="1"/>
              </p:cNvSpPr>
              <p:nvPr/>
            </p:nvSpPr>
            <p:spPr>
              <a:xfrm>
                <a:off x="8975734" y="2120478"/>
                <a:ext cx="2430797" cy="461665"/>
              </a:xfrm>
              <a:prstGeom prst="rect">
                <a:avLst/>
              </a:prstGeom>
              <a:blipFill>
                <a:blip r:embed="rId20"/>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BF842993-2637-1F53-ACB6-9B8E0307E8F1}"/>
                  </a:ext>
                </a:extLst>
              </p:cNvPr>
              <p:cNvSpPr txBox="1"/>
              <p:nvPr/>
            </p:nvSpPr>
            <p:spPr>
              <a:xfrm>
                <a:off x="838200" y="1389786"/>
                <a:ext cx="3403532" cy="784510"/>
              </a:xfrm>
              <a:prstGeom prst="rect">
                <a:avLst/>
              </a:prstGeom>
              <a:noFill/>
            </p:spPr>
            <p:txBody>
              <a:bodyPr wrap="square" rtlCol="0" anchor="ctr">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3</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e>
                      </m:nary>
                      <m:r>
                        <a:rPr lang="en-US" sz="1600" b="0" i="1" smtClean="0">
                          <a:latin typeface="Cambria Math" panose="02040503050406030204" pitchFamily="18" charset="0"/>
                        </a:rPr>
                        <m:t>) </m:t>
                      </m:r>
                    </m:oMath>
                  </m:oMathPara>
                </a14:m>
                <a:endParaRPr lang="en-US" sz="1600" dirty="0">
                  <a:latin typeface="+mj-lt"/>
                </a:endParaRPr>
              </a:p>
            </p:txBody>
          </p:sp>
        </mc:Choice>
        <mc:Fallback>
          <p:sp>
            <p:nvSpPr>
              <p:cNvPr id="146" name="TextBox 145">
                <a:extLst>
                  <a:ext uri="{FF2B5EF4-FFF2-40B4-BE49-F238E27FC236}">
                    <a16:creationId xmlns:a16="http://schemas.microsoft.com/office/drawing/2014/main" id="{BF842993-2637-1F53-ACB6-9B8E0307E8F1}"/>
                  </a:ext>
                </a:extLst>
              </p:cNvPr>
              <p:cNvSpPr txBox="1">
                <a:spLocks noRot="1" noChangeAspect="1" noMove="1" noResize="1" noEditPoints="1" noAdjustHandles="1" noChangeArrowheads="1" noChangeShapeType="1" noTextEdit="1"/>
              </p:cNvSpPr>
              <p:nvPr/>
            </p:nvSpPr>
            <p:spPr>
              <a:xfrm>
                <a:off x="838200" y="1389786"/>
                <a:ext cx="3403532" cy="784510"/>
              </a:xfrm>
              <a:prstGeom prst="rect">
                <a:avLst/>
              </a:prstGeom>
              <a:blipFill>
                <a:blip r:embed="rId21"/>
                <a:stretch>
                  <a:fillRect t="-96825" b="-150794"/>
                </a:stretch>
              </a:blipFill>
            </p:spPr>
            <p:txBody>
              <a:bodyPr/>
              <a:lstStyle/>
              <a:p>
                <a:r>
                  <a:rPr lang="en-US">
                    <a:noFill/>
                  </a:rPr>
                  <a:t> </a:t>
                </a:r>
              </a:p>
            </p:txBody>
          </p:sp>
        </mc:Fallback>
      </mc:AlternateContent>
    </p:spTree>
    <p:extLst>
      <p:ext uri="{BB962C8B-B14F-4D97-AF65-F5344CB8AC3E}">
        <p14:creationId xmlns:p14="http://schemas.microsoft.com/office/powerpoint/2010/main" val="214946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Let’s review the math in neural networks!</a:t>
            </a:r>
          </a:p>
        </p:txBody>
      </p:sp>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r>
              <a:rPr lang="en-US" sz="2000" dirty="0">
                <a:latin typeface="+mj-lt"/>
              </a:rPr>
              <a:t>The output of a neuron depends on the features of the input data (and the neuron’s parameters).</a:t>
            </a:r>
          </a:p>
          <a:p>
            <a:r>
              <a:rPr lang="en-US" sz="2000" dirty="0">
                <a:latin typeface="+mj-lt"/>
              </a:rPr>
              <a:t>We can think of the input to a neuron as the output of the previous layer.</a:t>
            </a:r>
          </a:p>
          <a:p>
            <a:r>
              <a:rPr lang="en-US" sz="2000" dirty="0">
                <a:latin typeface="+mj-lt"/>
              </a:rPr>
              <a:t>If the previous layer (after its weights are updated because of gradient descent) changes drastically, its output (the next layer), will have its input changed drastically as well. So, it will be forced to re-adjust its weights drastically in turn at the next step of gradient descent.</a:t>
            </a:r>
          </a:p>
          <a:p>
            <a:r>
              <a:rPr lang="en-US" sz="2000" dirty="0">
                <a:latin typeface="+mj-lt"/>
              </a:rPr>
              <a:t>The phenomenon by which the distributions of internal nodes (neurons) of a neural network change is referred to as </a:t>
            </a:r>
            <a:r>
              <a:rPr lang="en-US" sz="2000" b="1" dirty="0"/>
              <a:t>Internal Covariate Shift</a:t>
            </a:r>
            <a:r>
              <a:rPr lang="en-US" sz="2000" dirty="0">
                <a:latin typeface="+mj-lt"/>
              </a:rPr>
              <a:t>. And we want to avoid it because it makes training neural networks slower, as the neurons are forced to drastically re-adjust their weights in one direction or another because of drastic changes in the outputs of the previous layer.</a:t>
            </a:r>
          </a:p>
        </p:txBody>
      </p:sp>
    </p:spTree>
    <p:extLst>
      <p:ext uri="{BB962C8B-B14F-4D97-AF65-F5344CB8AC3E}">
        <p14:creationId xmlns:p14="http://schemas.microsoft.com/office/powerpoint/2010/main" val="295613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A Solution: Layer Normalization</a:t>
            </a:r>
          </a:p>
        </p:txBody>
      </p: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159425EB-C3CC-C652-BAF8-42F18771AED6}"/>
                  </a:ext>
                </a:extLst>
              </p:cNvPr>
              <p:cNvSpPr/>
              <p:nvPr/>
            </p:nvSpPr>
            <p:spPr>
              <a:xfrm>
                <a:off x="1535026" y="335713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m:oMathPara>
                </a14:m>
                <a:endParaRPr lang="en-US" sz="1400" dirty="0"/>
              </a:p>
            </p:txBody>
          </p:sp>
        </mc:Choice>
        <mc:Fallback>
          <p:sp>
            <p:nvSpPr>
              <p:cNvPr id="36" name="Rectangle 35">
                <a:extLst>
                  <a:ext uri="{FF2B5EF4-FFF2-40B4-BE49-F238E27FC236}">
                    <a16:creationId xmlns:a16="http://schemas.microsoft.com/office/drawing/2014/main" id="{159425EB-C3CC-C652-BAF8-42F18771AED6}"/>
                  </a:ext>
                </a:extLst>
              </p:cNvPr>
              <p:cNvSpPr>
                <a:spLocks noRot="1" noChangeAspect="1" noMove="1" noResize="1" noEditPoints="1" noAdjustHandles="1" noChangeArrowheads="1" noChangeShapeType="1" noTextEdit="1"/>
              </p:cNvSpPr>
              <p:nvPr/>
            </p:nvSpPr>
            <p:spPr>
              <a:xfrm>
                <a:off x="1535026" y="3357135"/>
                <a:ext cx="281763" cy="281763"/>
              </a:xfrm>
              <a:prstGeom prst="rect">
                <a:avLst/>
              </a:prstGeom>
              <a:blipFill>
                <a:blip r:embed="rId2"/>
                <a:stretch>
                  <a:fillRect l="-4167"/>
                </a:stretch>
              </a:blipFill>
              <a:ln>
                <a:solidFill>
                  <a:srgbClr val="FF6F3A"/>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4381CE64-51FA-A5DD-D40A-DBD211DE1F98}"/>
                  </a:ext>
                </a:extLst>
              </p:cNvPr>
              <p:cNvSpPr/>
              <p:nvPr/>
            </p:nvSpPr>
            <p:spPr>
              <a:xfrm>
                <a:off x="1816789" y="335713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m:oMathPara>
                </a14:m>
                <a:endParaRPr lang="en-US" sz="1400" dirty="0"/>
              </a:p>
            </p:txBody>
          </p:sp>
        </mc:Choice>
        <mc:Fallback>
          <p:sp>
            <p:nvSpPr>
              <p:cNvPr id="37" name="Rectangle 36">
                <a:extLst>
                  <a:ext uri="{FF2B5EF4-FFF2-40B4-BE49-F238E27FC236}">
                    <a16:creationId xmlns:a16="http://schemas.microsoft.com/office/drawing/2014/main" id="{4381CE64-51FA-A5DD-D40A-DBD211DE1F98}"/>
                  </a:ext>
                </a:extLst>
              </p:cNvPr>
              <p:cNvSpPr>
                <a:spLocks noRot="1" noChangeAspect="1" noMove="1" noResize="1" noEditPoints="1" noAdjustHandles="1" noChangeArrowheads="1" noChangeShapeType="1" noTextEdit="1"/>
              </p:cNvSpPr>
              <p:nvPr/>
            </p:nvSpPr>
            <p:spPr>
              <a:xfrm>
                <a:off x="1816789" y="3357135"/>
                <a:ext cx="281763" cy="281763"/>
              </a:xfrm>
              <a:prstGeom prst="rect">
                <a:avLst/>
              </a:prstGeom>
              <a:blipFill>
                <a:blip r:embed="rId3"/>
                <a:stretch>
                  <a:fillRect l="-4167"/>
                </a:stretch>
              </a:blipFill>
              <a:ln>
                <a:solidFill>
                  <a:srgbClr val="FF6F3A"/>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D5D4E4AB-9AB9-37A5-2504-52B559E3172D}"/>
                  </a:ext>
                </a:extLst>
              </p:cNvPr>
              <p:cNvSpPr/>
              <p:nvPr/>
            </p:nvSpPr>
            <p:spPr>
              <a:xfrm>
                <a:off x="2098552" y="335713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3</m:t>
                          </m:r>
                        </m:sub>
                      </m:sSub>
                    </m:oMath>
                  </m:oMathPara>
                </a14:m>
                <a:endParaRPr lang="en-US" sz="1400" dirty="0"/>
              </a:p>
            </p:txBody>
          </p:sp>
        </mc:Choice>
        <mc:Fallback>
          <p:sp>
            <p:nvSpPr>
              <p:cNvPr id="38" name="Rectangle 37">
                <a:extLst>
                  <a:ext uri="{FF2B5EF4-FFF2-40B4-BE49-F238E27FC236}">
                    <a16:creationId xmlns:a16="http://schemas.microsoft.com/office/drawing/2014/main" id="{D5D4E4AB-9AB9-37A5-2504-52B559E3172D}"/>
                  </a:ext>
                </a:extLst>
              </p:cNvPr>
              <p:cNvSpPr>
                <a:spLocks noRot="1" noChangeAspect="1" noMove="1" noResize="1" noEditPoints="1" noAdjustHandles="1" noChangeArrowheads="1" noChangeShapeType="1" noTextEdit="1"/>
              </p:cNvSpPr>
              <p:nvPr/>
            </p:nvSpPr>
            <p:spPr>
              <a:xfrm>
                <a:off x="2098552" y="3357134"/>
                <a:ext cx="281763" cy="281763"/>
              </a:xfrm>
              <a:prstGeom prst="rect">
                <a:avLst/>
              </a:prstGeom>
              <a:blipFill>
                <a:blip r:embed="rId4"/>
                <a:stretch>
                  <a:fillRect/>
                </a:stretch>
              </a:blipFill>
              <a:ln>
                <a:solidFill>
                  <a:srgbClr val="FF6F3A"/>
                </a:solidFill>
              </a:ln>
            </p:spPr>
            <p:txBody>
              <a:bodyPr/>
              <a:lstStyle/>
              <a:p>
                <a:r>
                  <a:rPr lang="en-US">
                    <a:noFill/>
                  </a:rPr>
                  <a:t> </a:t>
                </a:r>
              </a:p>
            </p:txBody>
          </p:sp>
        </mc:Fallback>
      </mc:AlternateContent>
      <p:sp>
        <p:nvSpPr>
          <p:cNvPr id="39" name="Rectangle 38">
            <a:extLst>
              <a:ext uri="{FF2B5EF4-FFF2-40B4-BE49-F238E27FC236}">
                <a16:creationId xmlns:a16="http://schemas.microsoft.com/office/drawing/2014/main" id="{F2F7A687-BC73-116A-00F2-3415C479EE66}"/>
              </a:ext>
            </a:extLst>
          </p:cNvPr>
          <p:cNvSpPr/>
          <p:nvPr/>
        </p:nvSpPr>
        <p:spPr>
          <a:xfrm>
            <a:off x="1535026" y="363889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45BAB3E-35D1-F73D-7621-8F136FD1BD5A}"/>
              </a:ext>
            </a:extLst>
          </p:cNvPr>
          <p:cNvSpPr/>
          <p:nvPr/>
        </p:nvSpPr>
        <p:spPr>
          <a:xfrm>
            <a:off x="1816789" y="363889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1095C48-4711-325F-CB29-29F4BDC34CFB}"/>
              </a:ext>
            </a:extLst>
          </p:cNvPr>
          <p:cNvSpPr/>
          <p:nvPr/>
        </p:nvSpPr>
        <p:spPr>
          <a:xfrm>
            <a:off x="2098552" y="363889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40C7AE1-4B39-7027-4953-B88268D2C582}"/>
              </a:ext>
            </a:extLst>
          </p:cNvPr>
          <p:cNvSpPr/>
          <p:nvPr/>
        </p:nvSpPr>
        <p:spPr>
          <a:xfrm>
            <a:off x="1535026" y="392066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2BB1988-E7F8-7EA3-C090-C6855F8E2D29}"/>
              </a:ext>
            </a:extLst>
          </p:cNvPr>
          <p:cNvSpPr/>
          <p:nvPr/>
        </p:nvSpPr>
        <p:spPr>
          <a:xfrm>
            <a:off x="1816789" y="392066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4E5B102-7AC4-54B3-1103-8E2B3E500434}"/>
              </a:ext>
            </a:extLst>
          </p:cNvPr>
          <p:cNvSpPr/>
          <p:nvPr/>
        </p:nvSpPr>
        <p:spPr>
          <a:xfrm>
            <a:off x="2098552" y="392066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CD60CBC-8377-A9EC-8601-69937E6D0302}"/>
              </a:ext>
            </a:extLst>
          </p:cNvPr>
          <p:cNvSpPr/>
          <p:nvPr/>
        </p:nvSpPr>
        <p:spPr>
          <a:xfrm>
            <a:off x="1535026" y="420242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7661EC7-65E4-B4A8-4DD5-8F7CC17F4E2A}"/>
              </a:ext>
            </a:extLst>
          </p:cNvPr>
          <p:cNvSpPr/>
          <p:nvPr/>
        </p:nvSpPr>
        <p:spPr>
          <a:xfrm>
            <a:off x="1816789" y="420242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ACD70B-AF6F-368F-493C-553EFA7566CE}"/>
              </a:ext>
            </a:extLst>
          </p:cNvPr>
          <p:cNvSpPr/>
          <p:nvPr/>
        </p:nvSpPr>
        <p:spPr>
          <a:xfrm>
            <a:off x="2098552" y="4202423"/>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49A77AED-9DDB-ACD4-A93C-7AFB3308399E}"/>
              </a:ext>
            </a:extLst>
          </p:cNvPr>
          <p:cNvSpPr/>
          <p:nvPr/>
        </p:nvSpPr>
        <p:spPr>
          <a:xfrm>
            <a:off x="1535026" y="448418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A81092D-F831-FA89-5C11-6386D81C5FF1}"/>
              </a:ext>
            </a:extLst>
          </p:cNvPr>
          <p:cNvSpPr/>
          <p:nvPr/>
        </p:nvSpPr>
        <p:spPr>
          <a:xfrm>
            <a:off x="1816789" y="448418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1A9B1F8C-BF71-8C07-8B83-58CC33810DCA}"/>
              </a:ext>
            </a:extLst>
          </p:cNvPr>
          <p:cNvSpPr/>
          <p:nvPr/>
        </p:nvSpPr>
        <p:spPr>
          <a:xfrm>
            <a:off x="2098552" y="448418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350AE8C-17E3-A8CC-0F84-1098E998BF77}"/>
              </a:ext>
            </a:extLst>
          </p:cNvPr>
          <p:cNvSpPr/>
          <p:nvPr/>
        </p:nvSpPr>
        <p:spPr>
          <a:xfrm>
            <a:off x="1535026" y="476594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305CB96-DF68-5DC3-3263-BBA41D17CA57}"/>
              </a:ext>
            </a:extLst>
          </p:cNvPr>
          <p:cNvSpPr/>
          <p:nvPr/>
        </p:nvSpPr>
        <p:spPr>
          <a:xfrm>
            <a:off x="1816789" y="476594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010A668-9E2F-91F6-5699-15CF0B8BC65F}"/>
              </a:ext>
            </a:extLst>
          </p:cNvPr>
          <p:cNvSpPr/>
          <p:nvPr/>
        </p:nvSpPr>
        <p:spPr>
          <a:xfrm>
            <a:off x="2098552" y="476594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2689DC3-805A-1F75-FE74-4261D22A406E}"/>
              </a:ext>
            </a:extLst>
          </p:cNvPr>
          <p:cNvSpPr/>
          <p:nvPr/>
        </p:nvSpPr>
        <p:spPr>
          <a:xfrm>
            <a:off x="1535026" y="5047712"/>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4EC5B7E0-A3C5-C2E3-6853-F1F92C7B8224}"/>
              </a:ext>
            </a:extLst>
          </p:cNvPr>
          <p:cNvSpPr/>
          <p:nvPr/>
        </p:nvSpPr>
        <p:spPr>
          <a:xfrm>
            <a:off x="1816789" y="5047712"/>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9D212B1-C7B9-8778-5FD8-C130DB549FA0}"/>
              </a:ext>
            </a:extLst>
          </p:cNvPr>
          <p:cNvSpPr/>
          <p:nvPr/>
        </p:nvSpPr>
        <p:spPr>
          <a:xfrm>
            <a:off x="2098552" y="504771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F61975EA-B66F-FDE3-0333-29F4F516DA54}"/>
              </a:ext>
            </a:extLst>
          </p:cNvPr>
          <p:cNvSpPr/>
          <p:nvPr/>
        </p:nvSpPr>
        <p:spPr>
          <a:xfrm>
            <a:off x="1535026" y="532947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3B9D3B6-82D5-6CF8-9539-F226F8C007CC}"/>
              </a:ext>
            </a:extLst>
          </p:cNvPr>
          <p:cNvSpPr/>
          <p:nvPr/>
        </p:nvSpPr>
        <p:spPr>
          <a:xfrm>
            <a:off x="1816789" y="532947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E59A00C-363B-DA31-0DD2-DC014B4EA7DD}"/>
              </a:ext>
            </a:extLst>
          </p:cNvPr>
          <p:cNvSpPr/>
          <p:nvPr/>
        </p:nvSpPr>
        <p:spPr>
          <a:xfrm>
            <a:off x="2098552" y="532947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351D5A3-9499-D7E9-4245-1D2ED4795FA0}"/>
              </a:ext>
            </a:extLst>
          </p:cNvPr>
          <p:cNvSpPr/>
          <p:nvPr/>
        </p:nvSpPr>
        <p:spPr>
          <a:xfrm>
            <a:off x="1535026" y="561123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0E79000-3B85-5E2C-E645-34E4E640A02E}"/>
              </a:ext>
            </a:extLst>
          </p:cNvPr>
          <p:cNvSpPr/>
          <p:nvPr/>
        </p:nvSpPr>
        <p:spPr>
          <a:xfrm>
            <a:off x="1816789" y="561123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18C8ED6-0715-2E95-C1DC-FD58590B2AC4}"/>
              </a:ext>
            </a:extLst>
          </p:cNvPr>
          <p:cNvSpPr/>
          <p:nvPr/>
        </p:nvSpPr>
        <p:spPr>
          <a:xfrm>
            <a:off x="2098552" y="561123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C6629F6-4BC5-11CE-C7F1-C3BD67A31C39}"/>
              </a:ext>
            </a:extLst>
          </p:cNvPr>
          <p:cNvSpPr/>
          <p:nvPr/>
        </p:nvSpPr>
        <p:spPr>
          <a:xfrm>
            <a:off x="1535026" y="589300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DD8152A4-A5FA-B771-FDB7-504BE9545B6A}"/>
              </a:ext>
            </a:extLst>
          </p:cNvPr>
          <p:cNvSpPr/>
          <p:nvPr/>
        </p:nvSpPr>
        <p:spPr>
          <a:xfrm>
            <a:off x="1816789" y="589300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4585670B-FA2C-CE91-31FA-3630C14F58AC}"/>
              </a:ext>
            </a:extLst>
          </p:cNvPr>
          <p:cNvSpPr/>
          <p:nvPr/>
        </p:nvSpPr>
        <p:spPr>
          <a:xfrm>
            <a:off x="2098552" y="589299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DA6CA14F-1613-29C7-9EC9-E9BACD62992E}"/>
                  </a:ext>
                </a:extLst>
              </p:cNvPr>
              <p:cNvSpPr txBox="1"/>
              <p:nvPr/>
            </p:nvSpPr>
            <p:spPr>
              <a:xfrm>
                <a:off x="195324" y="4581282"/>
                <a:ext cx="1339702"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𝑿</m:t>
                      </m:r>
                      <m:r>
                        <a:rPr lang="en-US" b="0" i="1" dirty="0" smtClean="0">
                          <a:latin typeface="Cambria Math" panose="02040503050406030204" pitchFamily="18" charset="0"/>
                        </a:rPr>
                        <m:t>=(10, 3)</m:t>
                      </m:r>
                    </m:oMath>
                  </m:oMathPara>
                </a14:m>
                <a:endParaRPr lang="en-US" dirty="0"/>
              </a:p>
            </p:txBody>
          </p:sp>
        </mc:Choice>
        <mc:Fallback>
          <p:sp>
            <p:nvSpPr>
              <p:cNvPr id="66" name="TextBox 65">
                <a:extLst>
                  <a:ext uri="{FF2B5EF4-FFF2-40B4-BE49-F238E27FC236}">
                    <a16:creationId xmlns:a16="http://schemas.microsoft.com/office/drawing/2014/main" id="{DA6CA14F-1613-29C7-9EC9-E9BACD62992E}"/>
                  </a:ext>
                </a:extLst>
              </p:cNvPr>
              <p:cNvSpPr txBox="1">
                <a:spLocks noRot="1" noChangeAspect="1" noMove="1" noResize="1" noEditPoints="1" noAdjustHandles="1" noChangeArrowheads="1" noChangeShapeType="1" noTextEdit="1"/>
              </p:cNvSpPr>
              <p:nvPr/>
            </p:nvSpPr>
            <p:spPr>
              <a:xfrm>
                <a:off x="195324" y="4581282"/>
                <a:ext cx="1339702"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Rectangle 66">
                <a:extLst>
                  <a:ext uri="{FF2B5EF4-FFF2-40B4-BE49-F238E27FC236}">
                    <a16:creationId xmlns:a16="http://schemas.microsoft.com/office/drawing/2014/main" id="{B2256FB4-A185-24E4-14C8-D51F4E311090}"/>
                  </a:ext>
                </a:extLst>
              </p:cNvPr>
              <p:cNvSpPr/>
              <p:nvPr/>
            </p:nvSpPr>
            <p:spPr>
              <a:xfrm>
                <a:off x="2835228" y="3357135"/>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𝜇</m:t>
                          </m:r>
                        </m:e>
                        <m:sub>
                          <m:r>
                            <a:rPr lang="en-US" sz="1400" b="0" i="1" smtClean="0">
                              <a:latin typeface="Cambria Math" panose="02040503050406030204" pitchFamily="18" charset="0"/>
                            </a:rPr>
                            <m:t>1</m:t>
                          </m:r>
                        </m:sub>
                      </m:sSub>
                    </m:oMath>
                  </m:oMathPara>
                </a14:m>
                <a:endParaRPr lang="en-US" sz="1400" dirty="0"/>
              </a:p>
            </p:txBody>
          </p:sp>
        </mc:Choice>
        <mc:Fallback>
          <p:sp>
            <p:nvSpPr>
              <p:cNvPr id="67" name="Rectangle 66">
                <a:extLst>
                  <a:ext uri="{FF2B5EF4-FFF2-40B4-BE49-F238E27FC236}">
                    <a16:creationId xmlns:a16="http://schemas.microsoft.com/office/drawing/2014/main" id="{B2256FB4-A185-24E4-14C8-D51F4E311090}"/>
                  </a:ext>
                </a:extLst>
              </p:cNvPr>
              <p:cNvSpPr>
                <a:spLocks noRot="1" noChangeAspect="1" noMove="1" noResize="1" noEditPoints="1" noAdjustHandles="1" noChangeArrowheads="1" noChangeShapeType="1" noTextEdit="1"/>
              </p:cNvSpPr>
              <p:nvPr/>
            </p:nvSpPr>
            <p:spPr>
              <a:xfrm>
                <a:off x="2835228" y="3357135"/>
                <a:ext cx="281763" cy="281763"/>
              </a:xfrm>
              <a:prstGeom prst="rect">
                <a:avLst/>
              </a:prstGeom>
              <a:blipFill>
                <a:blip r:embed="rId6"/>
                <a:stretch>
                  <a:fillRect l="-8333" b="-4167"/>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Rectangle 67">
                <a:extLst>
                  <a:ext uri="{FF2B5EF4-FFF2-40B4-BE49-F238E27FC236}">
                    <a16:creationId xmlns:a16="http://schemas.microsoft.com/office/drawing/2014/main" id="{A37302AB-FA21-E480-AA1C-E80A456EEABB}"/>
                  </a:ext>
                </a:extLst>
              </p:cNvPr>
              <p:cNvSpPr/>
              <p:nvPr/>
            </p:nvSpPr>
            <p:spPr>
              <a:xfrm>
                <a:off x="3116991" y="3357134"/>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2</m:t>
                          </m:r>
                        </m:sup>
                      </m:sSubSup>
                    </m:oMath>
                  </m:oMathPara>
                </a14:m>
                <a:endParaRPr lang="en-US" sz="1400" dirty="0"/>
              </a:p>
            </p:txBody>
          </p:sp>
        </mc:Choice>
        <mc:Fallback>
          <p:sp>
            <p:nvSpPr>
              <p:cNvPr id="68" name="Rectangle 67">
                <a:extLst>
                  <a:ext uri="{FF2B5EF4-FFF2-40B4-BE49-F238E27FC236}">
                    <a16:creationId xmlns:a16="http://schemas.microsoft.com/office/drawing/2014/main" id="{A37302AB-FA21-E480-AA1C-E80A456EEABB}"/>
                  </a:ext>
                </a:extLst>
              </p:cNvPr>
              <p:cNvSpPr>
                <a:spLocks noRot="1" noChangeAspect="1" noMove="1" noResize="1" noEditPoints="1" noAdjustHandles="1" noChangeArrowheads="1" noChangeShapeType="1" noTextEdit="1"/>
              </p:cNvSpPr>
              <p:nvPr/>
            </p:nvSpPr>
            <p:spPr>
              <a:xfrm>
                <a:off x="3116991" y="3357134"/>
                <a:ext cx="281763" cy="281763"/>
              </a:xfrm>
              <a:prstGeom prst="rect">
                <a:avLst/>
              </a:prstGeom>
              <a:blipFill>
                <a:blip r:embed="rId7"/>
                <a:stretch>
                  <a:fillRect l="-4000"/>
                </a:stretch>
              </a:blipFill>
              <a:ln>
                <a:solidFill>
                  <a:schemeClr val="accent6">
                    <a:lumMod val="75000"/>
                  </a:schemeClr>
                </a:solid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D601D8C8-285B-F638-024A-08180E58B2C5}"/>
              </a:ext>
            </a:extLst>
          </p:cNvPr>
          <p:cNvSpPr/>
          <p:nvPr/>
        </p:nvSpPr>
        <p:spPr>
          <a:xfrm>
            <a:off x="2835228" y="3638898"/>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0C0FAEDF-EA03-6155-8E47-23D04AFBFD69}"/>
              </a:ext>
            </a:extLst>
          </p:cNvPr>
          <p:cNvSpPr/>
          <p:nvPr/>
        </p:nvSpPr>
        <p:spPr>
          <a:xfrm>
            <a:off x="3116991" y="3638897"/>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1326FC88-F051-0A04-4617-5581A057EECC}"/>
              </a:ext>
            </a:extLst>
          </p:cNvPr>
          <p:cNvSpPr/>
          <p:nvPr/>
        </p:nvSpPr>
        <p:spPr>
          <a:xfrm>
            <a:off x="2835228" y="3920661"/>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08FC98FB-8A94-7BCF-7FBF-2AD0E19F01E7}"/>
              </a:ext>
            </a:extLst>
          </p:cNvPr>
          <p:cNvSpPr/>
          <p:nvPr/>
        </p:nvSpPr>
        <p:spPr>
          <a:xfrm>
            <a:off x="3116991" y="3920660"/>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7F18C9AB-86B9-ECF7-FF1D-0C7CCB0C633B}"/>
              </a:ext>
            </a:extLst>
          </p:cNvPr>
          <p:cNvSpPr/>
          <p:nvPr/>
        </p:nvSpPr>
        <p:spPr>
          <a:xfrm>
            <a:off x="2835228" y="4202424"/>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008FC2A9-7446-C622-C7EC-86328DF5E5EA}"/>
              </a:ext>
            </a:extLst>
          </p:cNvPr>
          <p:cNvSpPr/>
          <p:nvPr/>
        </p:nvSpPr>
        <p:spPr>
          <a:xfrm>
            <a:off x="3116991" y="4202423"/>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3A55781C-1643-578C-6E98-6B465C4461E1}"/>
              </a:ext>
            </a:extLst>
          </p:cNvPr>
          <p:cNvSpPr/>
          <p:nvPr/>
        </p:nvSpPr>
        <p:spPr>
          <a:xfrm>
            <a:off x="2835228" y="4484186"/>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6D70968B-C275-9F18-199D-DFCDA3404755}"/>
              </a:ext>
            </a:extLst>
          </p:cNvPr>
          <p:cNvSpPr/>
          <p:nvPr/>
        </p:nvSpPr>
        <p:spPr>
          <a:xfrm>
            <a:off x="3116991" y="4484185"/>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08C20A87-FF7B-C0BC-8FB7-0A0463DC9300}"/>
              </a:ext>
            </a:extLst>
          </p:cNvPr>
          <p:cNvSpPr/>
          <p:nvPr/>
        </p:nvSpPr>
        <p:spPr>
          <a:xfrm>
            <a:off x="2835228" y="4765949"/>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CBB8177D-5F21-EBEF-D41E-50483ED459D6}"/>
              </a:ext>
            </a:extLst>
          </p:cNvPr>
          <p:cNvSpPr/>
          <p:nvPr/>
        </p:nvSpPr>
        <p:spPr>
          <a:xfrm>
            <a:off x="3116991" y="4765948"/>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1056672-34AF-71E2-3F3F-D26603CE62EE}"/>
              </a:ext>
            </a:extLst>
          </p:cNvPr>
          <p:cNvSpPr/>
          <p:nvPr/>
        </p:nvSpPr>
        <p:spPr>
          <a:xfrm>
            <a:off x="2835228" y="5047712"/>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852A4331-FB17-E5D4-7BCA-E7945A0937A7}"/>
              </a:ext>
            </a:extLst>
          </p:cNvPr>
          <p:cNvSpPr/>
          <p:nvPr/>
        </p:nvSpPr>
        <p:spPr>
          <a:xfrm>
            <a:off x="3116991" y="5047711"/>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A6FF626D-5E74-8F26-DD4D-BD22D7941FBE}"/>
              </a:ext>
            </a:extLst>
          </p:cNvPr>
          <p:cNvSpPr/>
          <p:nvPr/>
        </p:nvSpPr>
        <p:spPr>
          <a:xfrm>
            <a:off x="2835228" y="5329475"/>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5A66FEC-F930-1179-E115-A75856DFAE47}"/>
              </a:ext>
            </a:extLst>
          </p:cNvPr>
          <p:cNvSpPr/>
          <p:nvPr/>
        </p:nvSpPr>
        <p:spPr>
          <a:xfrm>
            <a:off x="3116991" y="5329474"/>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3833E492-DAF5-3DDF-C54B-48CB86FFC8DA}"/>
              </a:ext>
            </a:extLst>
          </p:cNvPr>
          <p:cNvSpPr/>
          <p:nvPr/>
        </p:nvSpPr>
        <p:spPr>
          <a:xfrm>
            <a:off x="2835228" y="5611237"/>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936B8ABA-8D1A-8000-B411-BBB519E94A42}"/>
              </a:ext>
            </a:extLst>
          </p:cNvPr>
          <p:cNvSpPr/>
          <p:nvPr/>
        </p:nvSpPr>
        <p:spPr>
          <a:xfrm>
            <a:off x="3116991" y="5611236"/>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A2E47B5-CB3F-EED4-6CB7-E8CEBFECAF8A}"/>
              </a:ext>
            </a:extLst>
          </p:cNvPr>
          <p:cNvSpPr/>
          <p:nvPr/>
        </p:nvSpPr>
        <p:spPr>
          <a:xfrm>
            <a:off x="2835228" y="5893000"/>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35985E1C-2812-ACEC-5733-A473F8C43B6F}"/>
              </a:ext>
            </a:extLst>
          </p:cNvPr>
          <p:cNvSpPr/>
          <p:nvPr/>
        </p:nvSpPr>
        <p:spPr>
          <a:xfrm>
            <a:off x="3116991" y="5892999"/>
            <a:ext cx="281763" cy="281763"/>
          </a:xfrm>
          <a:prstGeom prst="rect">
            <a:avLst/>
          </a:prstGeom>
          <a:solidFill>
            <a:schemeClr val="accent6">
              <a:lumMod val="60000"/>
              <a:lumOff val="40000"/>
              <a:alpha val="50196"/>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0456D610-E14D-6B65-80BA-CDC300334642}"/>
                  </a:ext>
                </a:extLst>
              </p:cNvPr>
              <p:cNvSpPr txBox="1"/>
              <p:nvPr/>
            </p:nvSpPr>
            <p:spPr>
              <a:xfrm>
                <a:off x="2875921" y="2994375"/>
                <a:ext cx="20037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oMath>
                  </m:oMathPara>
                </a14:m>
                <a:endParaRPr lang="en-US" b="1" dirty="0"/>
              </a:p>
            </p:txBody>
          </p:sp>
        </mc:Choice>
        <mc:Fallback>
          <p:sp>
            <p:nvSpPr>
              <p:cNvPr id="87" name="TextBox 86">
                <a:extLst>
                  <a:ext uri="{FF2B5EF4-FFF2-40B4-BE49-F238E27FC236}">
                    <a16:creationId xmlns:a16="http://schemas.microsoft.com/office/drawing/2014/main" id="{0456D610-E14D-6B65-80BA-CDC300334642}"/>
                  </a:ext>
                </a:extLst>
              </p:cNvPr>
              <p:cNvSpPr txBox="1">
                <a:spLocks noRot="1" noChangeAspect="1" noMove="1" noResize="1" noEditPoints="1" noAdjustHandles="1" noChangeArrowheads="1" noChangeShapeType="1" noTextEdit="1"/>
              </p:cNvSpPr>
              <p:nvPr/>
            </p:nvSpPr>
            <p:spPr>
              <a:xfrm>
                <a:off x="2875921" y="2994375"/>
                <a:ext cx="200375" cy="276999"/>
              </a:xfrm>
              <a:prstGeom prst="rect">
                <a:avLst/>
              </a:prstGeom>
              <a:blipFill>
                <a:blip r:embed="rId8"/>
                <a:stretch>
                  <a:fillRect l="-29412" r="-23529"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695BD14B-64A1-B035-D297-F7933B9886BA}"/>
                  </a:ext>
                </a:extLst>
              </p:cNvPr>
              <p:cNvSpPr txBox="1"/>
              <p:nvPr/>
            </p:nvSpPr>
            <p:spPr>
              <a:xfrm>
                <a:off x="3103214" y="2994375"/>
                <a:ext cx="309315" cy="2832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𝝈</m:t>
                          </m:r>
                        </m:e>
                        <m:sup>
                          <m:r>
                            <a:rPr lang="en-US" b="1" i="1" smtClean="0">
                              <a:latin typeface="Cambria Math" panose="02040503050406030204" pitchFamily="18" charset="0"/>
                            </a:rPr>
                            <m:t>𝟐</m:t>
                          </m:r>
                        </m:sup>
                      </m:sSup>
                    </m:oMath>
                  </m:oMathPara>
                </a14:m>
                <a:endParaRPr lang="en-US" b="1" dirty="0"/>
              </a:p>
            </p:txBody>
          </p:sp>
        </mc:Choice>
        <mc:Fallback>
          <p:sp>
            <p:nvSpPr>
              <p:cNvPr id="88" name="TextBox 87">
                <a:extLst>
                  <a:ext uri="{FF2B5EF4-FFF2-40B4-BE49-F238E27FC236}">
                    <a16:creationId xmlns:a16="http://schemas.microsoft.com/office/drawing/2014/main" id="{695BD14B-64A1-B035-D297-F7933B9886BA}"/>
                  </a:ext>
                </a:extLst>
              </p:cNvPr>
              <p:cNvSpPr txBox="1">
                <a:spLocks noRot="1" noChangeAspect="1" noMove="1" noResize="1" noEditPoints="1" noAdjustHandles="1" noChangeArrowheads="1" noChangeShapeType="1" noTextEdit="1"/>
              </p:cNvSpPr>
              <p:nvPr/>
            </p:nvSpPr>
            <p:spPr>
              <a:xfrm>
                <a:off x="3103214" y="2994375"/>
                <a:ext cx="309315" cy="283219"/>
              </a:xfrm>
              <a:prstGeom prst="rect">
                <a:avLst/>
              </a:prstGeom>
              <a:blipFill>
                <a:blip r:embed="rId9"/>
                <a:stretch>
                  <a:fillRect l="-12000" t="-4167" r="-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Rectangle 88">
                <a:extLst>
                  <a:ext uri="{FF2B5EF4-FFF2-40B4-BE49-F238E27FC236}">
                    <a16:creationId xmlns:a16="http://schemas.microsoft.com/office/drawing/2014/main" id="{C144C797-7235-09A4-06A8-698DD0DBDAE5}"/>
                  </a:ext>
                </a:extLst>
              </p:cNvPr>
              <p:cNvSpPr/>
              <p:nvPr/>
            </p:nvSpPr>
            <p:spPr>
              <a:xfrm>
                <a:off x="5250711" y="335713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sz="1400" i="1" smtClean="0">
                              <a:latin typeface="Cambria Math" panose="02040503050406030204" pitchFamily="18" charset="0"/>
                            </a:rPr>
                          </m:ctrlPr>
                        </m:sSubSup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oMath>
                  </m:oMathPara>
                </a14:m>
                <a:endParaRPr lang="en-US" sz="1400" dirty="0"/>
              </a:p>
            </p:txBody>
          </p:sp>
        </mc:Choice>
        <mc:Fallback>
          <p:sp>
            <p:nvSpPr>
              <p:cNvPr id="89" name="Rectangle 88">
                <a:extLst>
                  <a:ext uri="{FF2B5EF4-FFF2-40B4-BE49-F238E27FC236}">
                    <a16:creationId xmlns:a16="http://schemas.microsoft.com/office/drawing/2014/main" id="{C144C797-7235-09A4-06A8-698DD0DBDAE5}"/>
                  </a:ext>
                </a:extLst>
              </p:cNvPr>
              <p:cNvSpPr>
                <a:spLocks noRot="1" noChangeAspect="1" noMove="1" noResize="1" noEditPoints="1" noAdjustHandles="1" noChangeArrowheads="1" noChangeShapeType="1" noTextEdit="1"/>
              </p:cNvSpPr>
              <p:nvPr/>
            </p:nvSpPr>
            <p:spPr>
              <a:xfrm>
                <a:off x="5250711" y="3357135"/>
                <a:ext cx="281763" cy="281763"/>
              </a:xfrm>
              <a:prstGeom prst="rect">
                <a:avLst/>
              </a:prstGeom>
              <a:blipFill>
                <a:blip r:embed="rId10"/>
                <a:stretch>
                  <a:fillRect/>
                </a:stretch>
              </a:blipFill>
              <a:ln>
                <a:solidFill>
                  <a:srgbClr val="FF6F3A"/>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Rectangle 89">
                <a:extLst>
                  <a:ext uri="{FF2B5EF4-FFF2-40B4-BE49-F238E27FC236}">
                    <a16:creationId xmlns:a16="http://schemas.microsoft.com/office/drawing/2014/main" id="{632D6081-4DEF-87CC-739E-F2CD75F9FF05}"/>
                  </a:ext>
                </a:extLst>
              </p:cNvPr>
              <p:cNvSpPr/>
              <p:nvPr/>
            </p:nvSpPr>
            <p:spPr>
              <a:xfrm>
                <a:off x="5532474" y="335713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oMath>
                  </m:oMathPara>
                </a14:m>
                <a:endParaRPr lang="en-US" sz="1400" dirty="0"/>
              </a:p>
            </p:txBody>
          </p:sp>
        </mc:Choice>
        <mc:Fallback>
          <p:sp>
            <p:nvSpPr>
              <p:cNvPr id="90" name="Rectangle 89">
                <a:extLst>
                  <a:ext uri="{FF2B5EF4-FFF2-40B4-BE49-F238E27FC236}">
                    <a16:creationId xmlns:a16="http://schemas.microsoft.com/office/drawing/2014/main" id="{632D6081-4DEF-87CC-739E-F2CD75F9FF05}"/>
                  </a:ext>
                </a:extLst>
              </p:cNvPr>
              <p:cNvSpPr>
                <a:spLocks noRot="1" noChangeAspect="1" noMove="1" noResize="1" noEditPoints="1" noAdjustHandles="1" noChangeArrowheads="1" noChangeShapeType="1" noTextEdit="1"/>
              </p:cNvSpPr>
              <p:nvPr/>
            </p:nvSpPr>
            <p:spPr>
              <a:xfrm>
                <a:off x="5532474" y="3357135"/>
                <a:ext cx="281763" cy="281763"/>
              </a:xfrm>
              <a:prstGeom prst="rect">
                <a:avLst/>
              </a:prstGeom>
              <a:blipFill>
                <a:blip r:embed="rId11"/>
                <a:stretch>
                  <a:fillRect l="-4167"/>
                </a:stretch>
              </a:blipFill>
              <a:ln>
                <a:solidFill>
                  <a:srgbClr val="FF6F3A"/>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Rectangle 90">
                <a:extLst>
                  <a:ext uri="{FF2B5EF4-FFF2-40B4-BE49-F238E27FC236}">
                    <a16:creationId xmlns:a16="http://schemas.microsoft.com/office/drawing/2014/main" id="{FF35F7D2-0088-F8FA-6556-308C7A60BA8E}"/>
                  </a:ext>
                </a:extLst>
              </p:cNvPr>
              <p:cNvSpPr/>
              <p:nvPr/>
            </p:nvSpPr>
            <p:spPr>
              <a:xfrm>
                <a:off x="5814237" y="335713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𝑎</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oMath>
                  </m:oMathPara>
                </a14:m>
                <a:endParaRPr lang="en-US" sz="1400" dirty="0"/>
              </a:p>
            </p:txBody>
          </p:sp>
        </mc:Choice>
        <mc:Fallback>
          <p:sp>
            <p:nvSpPr>
              <p:cNvPr id="91" name="Rectangle 90">
                <a:extLst>
                  <a:ext uri="{FF2B5EF4-FFF2-40B4-BE49-F238E27FC236}">
                    <a16:creationId xmlns:a16="http://schemas.microsoft.com/office/drawing/2014/main" id="{FF35F7D2-0088-F8FA-6556-308C7A60BA8E}"/>
                  </a:ext>
                </a:extLst>
              </p:cNvPr>
              <p:cNvSpPr>
                <a:spLocks noRot="1" noChangeAspect="1" noMove="1" noResize="1" noEditPoints="1" noAdjustHandles="1" noChangeArrowheads="1" noChangeShapeType="1" noTextEdit="1"/>
              </p:cNvSpPr>
              <p:nvPr/>
            </p:nvSpPr>
            <p:spPr>
              <a:xfrm>
                <a:off x="5814237" y="3357134"/>
                <a:ext cx="281763" cy="281763"/>
              </a:xfrm>
              <a:prstGeom prst="rect">
                <a:avLst/>
              </a:prstGeom>
              <a:blipFill>
                <a:blip r:embed="rId12"/>
                <a:stretch>
                  <a:fillRect l="-4167"/>
                </a:stretch>
              </a:blipFill>
              <a:ln>
                <a:solidFill>
                  <a:srgbClr val="FF6F3A"/>
                </a:solidFill>
              </a:ln>
            </p:spPr>
            <p:txBody>
              <a:bodyPr/>
              <a:lstStyle/>
              <a:p>
                <a:r>
                  <a:rPr lang="en-US">
                    <a:noFill/>
                  </a:rPr>
                  <a:t> </a:t>
                </a:r>
              </a:p>
            </p:txBody>
          </p:sp>
        </mc:Fallback>
      </mc:AlternateContent>
      <p:sp>
        <p:nvSpPr>
          <p:cNvPr id="92" name="Rectangle 91">
            <a:extLst>
              <a:ext uri="{FF2B5EF4-FFF2-40B4-BE49-F238E27FC236}">
                <a16:creationId xmlns:a16="http://schemas.microsoft.com/office/drawing/2014/main" id="{9D262CB4-89EA-2934-F9E4-73B8102E2F56}"/>
              </a:ext>
            </a:extLst>
          </p:cNvPr>
          <p:cNvSpPr/>
          <p:nvPr/>
        </p:nvSpPr>
        <p:spPr>
          <a:xfrm>
            <a:off x="5250711" y="363889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16F8C729-E454-6B68-FD7C-0F8923E9C867}"/>
              </a:ext>
            </a:extLst>
          </p:cNvPr>
          <p:cNvSpPr/>
          <p:nvPr/>
        </p:nvSpPr>
        <p:spPr>
          <a:xfrm>
            <a:off x="5532474" y="363889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D36F33B8-C8BD-97F2-3E2A-D29CD9F3242D}"/>
              </a:ext>
            </a:extLst>
          </p:cNvPr>
          <p:cNvSpPr/>
          <p:nvPr/>
        </p:nvSpPr>
        <p:spPr>
          <a:xfrm>
            <a:off x="5814237" y="363889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A9CD8924-2081-FC8E-42C4-89DBDD31846A}"/>
              </a:ext>
            </a:extLst>
          </p:cNvPr>
          <p:cNvSpPr/>
          <p:nvPr/>
        </p:nvSpPr>
        <p:spPr>
          <a:xfrm>
            <a:off x="5250711" y="392066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6A8B7A43-5FDE-1103-0B2F-4DF261BFA5E2}"/>
              </a:ext>
            </a:extLst>
          </p:cNvPr>
          <p:cNvSpPr/>
          <p:nvPr/>
        </p:nvSpPr>
        <p:spPr>
          <a:xfrm>
            <a:off x="5532474" y="392066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84910093-A67B-53E7-C4AF-86A8C0186C89}"/>
              </a:ext>
            </a:extLst>
          </p:cNvPr>
          <p:cNvSpPr/>
          <p:nvPr/>
        </p:nvSpPr>
        <p:spPr>
          <a:xfrm>
            <a:off x="5814237" y="392066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E302E4CC-AC31-67CE-ADCE-01202D50F94D}"/>
              </a:ext>
            </a:extLst>
          </p:cNvPr>
          <p:cNvSpPr/>
          <p:nvPr/>
        </p:nvSpPr>
        <p:spPr>
          <a:xfrm>
            <a:off x="5250711" y="420242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6F499E2F-68E5-7CA9-2AEA-FA37221F7A93}"/>
              </a:ext>
            </a:extLst>
          </p:cNvPr>
          <p:cNvSpPr/>
          <p:nvPr/>
        </p:nvSpPr>
        <p:spPr>
          <a:xfrm>
            <a:off x="5532474" y="420242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D671EDB1-4F9E-A7F5-5A78-A64D72B7768D}"/>
              </a:ext>
            </a:extLst>
          </p:cNvPr>
          <p:cNvSpPr/>
          <p:nvPr/>
        </p:nvSpPr>
        <p:spPr>
          <a:xfrm>
            <a:off x="5814237" y="4202423"/>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6B6410D1-0566-3D24-24C4-08AB90EBB6E9}"/>
              </a:ext>
            </a:extLst>
          </p:cNvPr>
          <p:cNvSpPr/>
          <p:nvPr/>
        </p:nvSpPr>
        <p:spPr>
          <a:xfrm>
            <a:off x="5250711" y="448418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628F9081-03FC-F7C1-637C-9417D50B57D5}"/>
              </a:ext>
            </a:extLst>
          </p:cNvPr>
          <p:cNvSpPr/>
          <p:nvPr/>
        </p:nvSpPr>
        <p:spPr>
          <a:xfrm>
            <a:off x="5532474" y="448418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393F3E6B-6B96-83B8-E6DF-E7DC84E782CC}"/>
              </a:ext>
            </a:extLst>
          </p:cNvPr>
          <p:cNvSpPr/>
          <p:nvPr/>
        </p:nvSpPr>
        <p:spPr>
          <a:xfrm>
            <a:off x="5814237" y="448418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0E00E3D4-D9C4-65F3-4B35-714D8F753AF5}"/>
              </a:ext>
            </a:extLst>
          </p:cNvPr>
          <p:cNvSpPr/>
          <p:nvPr/>
        </p:nvSpPr>
        <p:spPr>
          <a:xfrm>
            <a:off x="5250711" y="476594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A8ECC8FD-2611-B0BD-CB92-1B97C8574775}"/>
              </a:ext>
            </a:extLst>
          </p:cNvPr>
          <p:cNvSpPr/>
          <p:nvPr/>
        </p:nvSpPr>
        <p:spPr>
          <a:xfrm>
            <a:off x="5532474" y="476594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1B77E0B9-7860-F0DE-56ED-DA0AF96578DC}"/>
              </a:ext>
            </a:extLst>
          </p:cNvPr>
          <p:cNvSpPr/>
          <p:nvPr/>
        </p:nvSpPr>
        <p:spPr>
          <a:xfrm>
            <a:off x="5814237" y="4765948"/>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C1471977-DEE7-A7DB-6EC1-ED175194295C}"/>
              </a:ext>
            </a:extLst>
          </p:cNvPr>
          <p:cNvSpPr/>
          <p:nvPr/>
        </p:nvSpPr>
        <p:spPr>
          <a:xfrm>
            <a:off x="5250711" y="5047712"/>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63904AAE-1ADB-4F0F-0C84-B55F537E1D64}"/>
              </a:ext>
            </a:extLst>
          </p:cNvPr>
          <p:cNvSpPr/>
          <p:nvPr/>
        </p:nvSpPr>
        <p:spPr>
          <a:xfrm>
            <a:off x="5532474" y="5047712"/>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322FEFB6-F970-36F2-9AAC-36516DED5E4E}"/>
              </a:ext>
            </a:extLst>
          </p:cNvPr>
          <p:cNvSpPr/>
          <p:nvPr/>
        </p:nvSpPr>
        <p:spPr>
          <a:xfrm>
            <a:off x="5814237" y="5047711"/>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956C3AE9-5786-0371-AD1B-2448A13E60AA}"/>
              </a:ext>
            </a:extLst>
          </p:cNvPr>
          <p:cNvSpPr/>
          <p:nvPr/>
        </p:nvSpPr>
        <p:spPr>
          <a:xfrm>
            <a:off x="5250711" y="532947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687A05F4-E5FE-DE44-16CB-027C97754373}"/>
              </a:ext>
            </a:extLst>
          </p:cNvPr>
          <p:cNvSpPr/>
          <p:nvPr/>
        </p:nvSpPr>
        <p:spPr>
          <a:xfrm>
            <a:off x="5532474" y="5329475"/>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326DE3FD-F8BD-9CEE-E431-588D1448FC59}"/>
              </a:ext>
            </a:extLst>
          </p:cNvPr>
          <p:cNvSpPr/>
          <p:nvPr/>
        </p:nvSpPr>
        <p:spPr>
          <a:xfrm>
            <a:off x="5814237" y="5329474"/>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2E2FE370-9E72-147B-1BF1-BFBE935270E3}"/>
              </a:ext>
            </a:extLst>
          </p:cNvPr>
          <p:cNvSpPr/>
          <p:nvPr/>
        </p:nvSpPr>
        <p:spPr>
          <a:xfrm>
            <a:off x="5250711" y="561123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CD27576B-8074-5F6B-1892-71FA89620034}"/>
              </a:ext>
            </a:extLst>
          </p:cNvPr>
          <p:cNvSpPr/>
          <p:nvPr/>
        </p:nvSpPr>
        <p:spPr>
          <a:xfrm>
            <a:off x="5532474" y="5611237"/>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7F4D25E6-BCF5-229B-F436-FCD518A20D6D}"/>
              </a:ext>
            </a:extLst>
          </p:cNvPr>
          <p:cNvSpPr/>
          <p:nvPr/>
        </p:nvSpPr>
        <p:spPr>
          <a:xfrm>
            <a:off x="5814237" y="5611236"/>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235F28D4-373B-7448-4383-BD2A88E3ED43}"/>
              </a:ext>
            </a:extLst>
          </p:cNvPr>
          <p:cNvSpPr/>
          <p:nvPr/>
        </p:nvSpPr>
        <p:spPr>
          <a:xfrm>
            <a:off x="5250711" y="589300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2DF2D30-D421-067C-71C0-313A56DC9776}"/>
              </a:ext>
            </a:extLst>
          </p:cNvPr>
          <p:cNvSpPr/>
          <p:nvPr/>
        </p:nvSpPr>
        <p:spPr>
          <a:xfrm>
            <a:off x="5532474" y="5893000"/>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113C6733-AC25-9071-EFB5-882B6A9F9E95}"/>
              </a:ext>
            </a:extLst>
          </p:cNvPr>
          <p:cNvSpPr/>
          <p:nvPr/>
        </p:nvSpPr>
        <p:spPr>
          <a:xfrm>
            <a:off x="5814237" y="5892999"/>
            <a:ext cx="281763" cy="281763"/>
          </a:xfrm>
          <a:prstGeom prst="rect">
            <a:avLst/>
          </a:prstGeom>
          <a:solidFill>
            <a:srgbClr val="EF6A6D">
              <a:alpha val="50196"/>
            </a:srgbClr>
          </a:solidFill>
          <a:ln>
            <a:solidFill>
              <a:srgbClr val="FF6F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0EB46B4C-149D-FDDE-133B-487CCCAF7ECB}"/>
                  </a:ext>
                </a:extLst>
              </p:cNvPr>
              <p:cNvSpPr txBox="1"/>
              <p:nvPr/>
            </p:nvSpPr>
            <p:spPr>
              <a:xfrm>
                <a:off x="3826933" y="4581281"/>
                <a:ext cx="1423778"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𝑿</m:t>
                          </m:r>
                        </m:e>
                        <m:sup>
                          <m:r>
                            <a:rPr lang="en-US" b="1" i="1" dirty="0" smtClean="0">
                              <a:latin typeface="Cambria Math" panose="02040503050406030204" pitchFamily="18" charset="0"/>
                            </a:rPr>
                            <m:t>′</m:t>
                          </m:r>
                        </m:sup>
                      </m:sSup>
                      <m:r>
                        <a:rPr lang="en-US" b="0" i="1" dirty="0" smtClean="0">
                          <a:latin typeface="Cambria Math" panose="02040503050406030204" pitchFamily="18" charset="0"/>
                        </a:rPr>
                        <m:t>=(10, 3)</m:t>
                      </m:r>
                    </m:oMath>
                  </m:oMathPara>
                </a14:m>
                <a:endParaRPr lang="en-US" dirty="0"/>
              </a:p>
            </p:txBody>
          </p:sp>
        </mc:Choice>
        <mc:Fallback>
          <p:sp>
            <p:nvSpPr>
              <p:cNvPr id="149" name="TextBox 148">
                <a:extLst>
                  <a:ext uri="{FF2B5EF4-FFF2-40B4-BE49-F238E27FC236}">
                    <a16:creationId xmlns:a16="http://schemas.microsoft.com/office/drawing/2014/main" id="{0EB46B4C-149D-FDDE-133B-487CCCAF7ECB}"/>
                  </a:ext>
                </a:extLst>
              </p:cNvPr>
              <p:cNvSpPr txBox="1">
                <a:spLocks noRot="1" noChangeAspect="1" noMove="1" noResize="1" noEditPoints="1" noAdjustHandles="1" noChangeArrowheads="1" noChangeShapeType="1" noTextEdit="1"/>
              </p:cNvSpPr>
              <p:nvPr/>
            </p:nvSpPr>
            <p:spPr>
              <a:xfrm>
                <a:off x="3826933" y="4581281"/>
                <a:ext cx="1423778" cy="369332"/>
              </a:xfrm>
              <a:prstGeom prst="rect">
                <a:avLst/>
              </a:prstGeom>
              <a:blipFill>
                <a:blip r:embed="rId13"/>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97B095E9-2267-4080-F28C-24EEFCB1B6E5}"/>
                  </a:ext>
                </a:extLst>
              </p:cNvPr>
              <p:cNvSpPr txBox="1"/>
              <p:nvPr/>
            </p:nvSpPr>
            <p:spPr>
              <a:xfrm>
                <a:off x="7855820" y="2261802"/>
                <a:ext cx="2443618" cy="6443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m:rPr>
                              <m:nor/>
                            </m:rPr>
                            <a:rPr lang="en-US" b="0" i="0" smtClean="0">
                              <a:latin typeface="Cambria Math" panose="02040503050406030204" pitchFamily="18" charset="0"/>
                            </a:rPr>
                            <m:t>E</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ad>
                            <m:radPr>
                              <m:degHide m:val="on"/>
                              <m:ctrlPr>
                                <a:rPr lang="en-US" b="0" i="1" smtClean="0">
                                  <a:latin typeface="Cambria Math" panose="02040503050406030204" pitchFamily="18" charset="0"/>
                                </a:rPr>
                              </m:ctrlPr>
                            </m:radPr>
                            <m:deg/>
                            <m:e>
                              <m:r>
                                <m:rPr>
                                  <m:nor/>
                                </m:rPr>
                                <a:rPr lang="en-US" b="0" i="0" smtClean="0">
                                  <a:latin typeface="Cambria Math" panose="02040503050406030204" pitchFamily="18" charset="0"/>
                                </a:rPr>
                                <m:t>Var</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e>
                          </m:ra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oMath>
                  </m:oMathPara>
                </a14:m>
                <a:endParaRPr lang="en-US" dirty="0"/>
              </a:p>
            </p:txBody>
          </p:sp>
        </mc:Choice>
        <mc:Fallback>
          <p:sp>
            <p:nvSpPr>
              <p:cNvPr id="150" name="TextBox 149">
                <a:extLst>
                  <a:ext uri="{FF2B5EF4-FFF2-40B4-BE49-F238E27FC236}">
                    <a16:creationId xmlns:a16="http://schemas.microsoft.com/office/drawing/2014/main" id="{97B095E9-2267-4080-F28C-24EEFCB1B6E5}"/>
                  </a:ext>
                </a:extLst>
              </p:cNvPr>
              <p:cNvSpPr txBox="1">
                <a:spLocks noRot="1" noChangeAspect="1" noMove="1" noResize="1" noEditPoints="1" noAdjustHandles="1" noChangeArrowheads="1" noChangeShapeType="1" noTextEdit="1"/>
              </p:cNvSpPr>
              <p:nvPr/>
            </p:nvSpPr>
            <p:spPr>
              <a:xfrm>
                <a:off x="7855820" y="2261802"/>
                <a:ext cx="2443618" cy="644344"/>
              </a:xfrm>
              <a:prstGeom prst="rect">
                <a:avLst/>
              </a:prstGeom>
              <a:blipFill>
                <a:blip r:embed="rId14"/>
                <a:stretch>
                  <a:fillRect l="-2062" t="-3922" r="-2577" b="-1961"/>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BD5A81F7-8BAF-2DCD-0EB8-140B99EB97AB}"/>
              </a:ext>
            </a:extLst>
          </p:cNvPr>
          <p:cNvSpPr txBox="1"/>
          <p:nvPr/>
        </p:nvSpPr>
        <p:spPr>
          <a:xfrm>
            <a:off x="6801459" y="3132874"/>
            <a:ext cx="4552341" cy="1200329"/>
          </a:xfrm>
          <a:prstGeom prst="rect">
            <a:avLst/>
          </a:prstGeom>
          <a:noFill/>
        </p:spPr>
        <p:txBody>
          <a:bodyPr wrap="square" rtlCol="0" anchor="ctr">
            <a:spAutoFit/>
          </a:bodyPr>
          <a:lstStyle/>
          <a:p>
            <a:pPr marL="171450" indent="-171450">
              <a:buFont typeface="Arial" panose="020B0604020202020204" pitchFamily="34" charset="0"/>
              <a:buChar char="•"/>
            </a:pPr>
            <a:r>
              <a:rPr lang="en-US" sz="1200" dirty="0">
                <a:latin typeface="+mj-lt"/>
              </a:rPr>
              <a:t>Each item is updated with its normalized value, which will turn it into a normal distribution with 0 mean and variance of 1.</a:t>
            </a:r>
          </a:p>
          <a:p>
            <a:pPr marL="171450" indent="-171450">
              <a:buFont typeface="Arial" panose="020B0604020202020204" pitchFamily="34" charset="0"/>
              <a:buChar char="•"/>
            </a:pPr>
            <a:r>
              <a:rPr lang="en-US" sz="1200" dirty="0">
                <a:latin typeface="+mj-lt"/>
              </a:rPr>
              <a:t>These two parameters </a:t>
            </a:r>
            <a:r>
              <a:rPr lang="en-US" sz="1200" b="1" dirty="0"/>
              <a:t>gamma</a:t>
            </a:r>
            <a:r>
              <a:rPr lang="en-US" sz="1200" dirty="0">
                <a:latin typeface="+mj-lt"/>
              </a:rPr>
              <a:t> and </a:t>
            </a:r>
            <a:r>
              <a:rPr lang="en-US" sz="1200" b="1" dirty="0"/>
              <a:t>beta</a:t>
            </a:r>
            <a:r>
              <a:rPr lang="en-US" sz="1200" dirty="0">
                <a:latin typeface="+mj-lt"/>
              </a:rPr>
              <a:t> are learnable parameters that allow the model to “amplify” the scale of each feature or apply a translation to the feature according to the needs of the loss function.</a:t>
            </a:r>
          </a:p>
        </p:txBody>
      </p:sp>
      <p:sp>
        <p:nvSpPr>
          <p:cNvPr id="152" name="TextBox 151">
            <a:extLst>
              <a:ext uri="{FF2B5EF4-FFF2-40B4-BE49-F238E27FC236}">
                <a16:creationId xmlns:a16="http://schemas.microsoft.com/office/drawing/2014/main" id="{70E7ACA3-E4D8-94DD-61C9-F2DFA24E3982}"/>
              </a:ext>
            </a:extLst>
          </p:cNvPr>
          <p:cNvSpPr txBox="1"/>
          <p:nvPr/>
        </p:nvSpPr>
        <p:spPr>
          <a:xfrm>
            <a:off x="6801459" y="4697434"/>
            <a:ext cx="3519164" cy="1477328"/>
          </a:xfrm>
          <a:prstGeom prst="rect">
            <a:avLst/>
          </a:prstGeom>
          <a:noFill/>
        </p:spPr>
        <p:txBody>
          <a:bodyPr wrap="square" rtlCol="0" anchor="ctr">
            <a:spAutoFit/>
          </a:bodyPr>
          <a:lstStyle/>
          <a:p>
            <a:r>
              <a:rPr lang="en-US" dirty="0">
                <a:latin typeface="+mj-lt"/>
              </a:rPr>
              <a:t>With Batch Normalization, we normalize by </a:t>
            </a:r>
            <a:r>
              <a:rPr lang="en-US" b="1" dirty="0"/>
              <a:t>columns</a:t>
            </a:r>
            <a:r>
              <a:rPr lang="en-US" dirty="0">
                <a:latin typeface="+mj-lt"/>
              </a:rPr>
              <a:t> </a:t>
            </a:r>
            <a:r>
              <a:rPr lang="en-US" b="1" dirty="0"/>
              <a:t>(features)</a:t>
            </a:r>
            <a:r>
              <a:rPr lang="en-US" dirty="0">
                <a:latin typeface="+mj-lt"/>
              </a:rPr>
              <a:t>.</a:t>
            </a:r>
          </a:p>
          <a:p>
            <a:endParaRPr lang="en-US" dirty="0">
              <a:latin typeface="+mj-lt"/>
            </a:endParaRPr>
          </a:p>
          <a:p>
            <a:r>
              <a:rPr lang="en-US" dirty="0">
                <a:latin typeface="+mj-lt"/>
              </a:rPr>
              <a:t>With Layer Normalization, we normalize by </a:t>
            </a:r>
            <a:r>
              <a:rPr lang="en-US" b="1" dirty="0"/>
              <a:t>rows</a:t>
            </a:r>
            <a:r>
              <a:rPr lang="en-US" dirty="0">
                <a:latin typeface="+mj-lt"/>
              </a:rPr>
              <a:t> </a:t>
            </a:r>
            <a:r>
              <a:rPr lang="en-US" b="1" dirty="0"/>
              <a:t>(data items)</a:t>
            </a:r>
            <a:r>
              <a:rPr lang="en-US" dirty="0">
                <a:latin typeface="+mj-lt"/>
              </a:rPr>
              <a:t>.</a:t>
            </a:r>
          </a:p>
        </p:txBody>
      </p:sp>
    </p:spTree>
    <p:extLst>
      <p:ext uri="{BB962C8B-B14F-4D97-AF65-F5344CB8AC3E}">
        <p14:creationId xmlns:p14="http://schemas.microsoft.com/office/powerpoint/2010/main" val="2847001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Root Mean Square Normalization</a:t>
            </a:r>
          </a:p>
        </p:txBody>
      </p:sp>
      <p:pic>
        <p:nvPicPr>
          <p:cNvPr id="6" name="Picture 5">
            <a:extLst>
              <a:ext uri="{FF2B5EF4-FFF2-40B4-BE49-F238E27FC236}">
                <a16:creationId xmlns:a16="http://schemas.microsoft.com/office/drawing/2014/main" id="{B346F227-1E56-3479-4F03-B8B64A5CC532}"/>
              </a:ext>
            </a:extLst>
          </p:cNvPr>
          <p:cNvPicPr>
            <a:picLocks noChangeAspect="1"/>
          </p:cNvPicPr>
          <p:nvPr/>
        </p:nvPicPr>
        <p:blipFill>
          <a:blip r:embed="rId2"/>
          <a:stretch>
            <a:fillRect/>
          </a:stretch>
        </p:blipFill>
        <p:spPr>
          <a:xfrm>
            <a:off x="838200" y="1690688"/>
            <a:ext cx="6692299" cy="4672150"/>
          </a:xfrm>
          <a:prstGeom prst="rect">
            <a:avLst/>
          </a:prstGeom>
        </p:spPr>
      </p:pic>
      <p:sp>
        <p:nvSpPr>
          <p:cNvPr id="7" name="TextBox 6">
            <a:extLst>
              <a:ext uri="{FF2B5EF4-FFF2-40B4-BE49-F238E27FC236}">
                <a16:creationId xmlns:a16="http://schemas.microsoft.com/office/drawing/2014/main" id="{E372ED69-1ADD-EFB0-B696-ACC42AE56F7A}"/>
              </a:ext>
            </a:extLst>
          </p:cNvPr>
          <p:cNvSpPr txBox="1"/>
          <p:nvPr/>
        </p:nvSpPr>
        <p:spPr>
          <a:xfrm>
            <a:off x="7530499" y="4980255"/>
            <a:ext cx="3823301" cy="646331"/>
          </a:xfrm>
          <a:prstGeom prst="rect">
            <a:avLst/>
          </a:prstGeom>
          <a:noFill/>
        </p:spPr>
        <p:txBody>
          <a:bodyPr wrap="square" rtlCol="0" anchor="ctr">
            <a:spAutoFit/>
          </a:bodyPr>
          <a:lstStyle/>
          <a:p>
            <a:r>
              <a:rPr lang="en-US" sz="1200" dirty="0">
                <a:latin typeface="+mj-lt"/>
              </a:rPr>
              <a:t>Just like Layer Normalization, we also have a learnable parameter </a:t>
            </a:r>
            <a:r>
              <a:rPr lang="en-US" sz="1200" b="1" dirty="0"/>
              <a:t>gamma</a:t>
            </a:r>
            <a:r>
              <a:rPr lang="en-US" sz="1200" dirty="0">
                <a:latin typeface="+mj-lt"/>
              </a:rPr>
              <a:t> (</a:t>
            </a:r>
            <a:r>
              <a:rPr lang="en-US" sz="1200" b="1" dirty="0"/>
              <a:t>g</a:t>
            </a:r>
            <a:r>
              <a:rPr lang="en-US" sz="1200" dirty="0">
                <a:latin typeface="+mj-lt"/>
              </a:rPr>
              <a:t> in the formula on the left) that is multiplied by the normalized values.</a:t>
            </a:r>
          </a:p>
        </p:txBody>
      </p:sp>
    </p:spTree>
    <p:extLst>
      <p:ext uri="{BB962C8B-B14F-4D97-AF65-F5344CB8AC3E}">
        <p14:creationId xmlns:p14="http://schemas.microsoft.com/office/powerpoint/2010/main" val="343201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Why </a:t>
            </a:r>
            <a:r>
              <a:rPr lang="en-US" sz="3200" b="1" dirty="0" err="1">
                <a:latin typeface="Helvetica Neue" panose="02000503000000020004" pitchFamily="2" charset="0"/>
                <a:ea typeface="Helvetica Neue" panose="02000503000000020004" pitchFamily="2" charset="0"/>
                <a:cs typeface="Helvetica Neue" panose="02000503000000020004" pitchFamily="2" charset="0"/>
              </a:rPr>
              <a:t>RMSNorm</a:t>
            </a:r>
            <a:r>
              <a:rPr lang="en-US" sz="32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r>
              <a:rPr lang="en-US" sz="2000" dirty="0">
                <a:latin typeface="+mj-lt"/>
              </a:rPr>
              <a:t>Requires less computation compared to Layer Normalization.</a:t>
            </a:r>
          </a:p>
          <a:p>
            <a:r>
              <a:rPr lang="en-US" sz="2000" dirty="0">
                <a:latin typeface="+mj-lt"/>
              </a:rPr>
              <a:t>It works well in practice.</a:t>
            </a:r>
          </a:p>
        </p:txBody>
      </p:sp>
    </p:spTree>
    <p:extLst>
      <p:ext uri="{BB962C8B-B14F-4D97-AF65-F5344CB8AC3E}">
        <p14:creationId xmlns:p14="http://schemas.microsoft.com/office/powerpoint/2010/main" val="3196394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Let’s review </a:t>
            </a:r>
            <a:br>
              <a:rPr lang="en-US" sz="3200" b="1" dirty="0">
                <a:latin typeface="Helvetica Neue" panose="02000503000000020004" pitchFamily="2" charset="0"/>
                <a:ea typeface="Helvetica Neue" panose="02000503000000020004" pitchFamily="2" charset="0"/>
                <a:cs typeface="Helvetica Neue" panose="02000503000000020004" pitchFamily="2" charset="0"/>
              </a:rPr>
            </a:br>
            <a:r>
              <a:rPr lang="en-US" sz="3200" b="1" dirty="0">
                <a:latin typeface="Helvetica Neue" panose="02000503000000020004" pitchFamily="2" charset="0"/>
                <a:ea typeface="Helvetica Neue" panose="02000503000000020004" pitchFamily="2" charset="0"/>
                <a:cs typeface="Helvetica Neue" panose="02000503000000020004" pitchFamily="2" charset="0"/>
              </a:rPr>
              <a:t>Positional Encodings!</a:t>
            </a:r>
          </a:p>
        </p:txBody>
      </p:sp>
      <p:pic>
        <p:nvPicPr>
          <p:cNvPr id="4" name="Picture 3">
            <a:extLst>
              <a:ext uri="{FF2B5EF4-FFF2-40B4-BE49-F238E27FC236}">
                <a16:creationId xmlns:a16="http://schemas.microsoft.com/office/drawing/2014/main" id="{36212547-CDB5-8CE0-C165-4451EA6CC002}"/>
              </a:ext>
            </a:extLst>
          </p:cNvPr>
          <p:cNvPicPr>
            <a:picLocks noChangeAspect="1"/>
          </p:cNvPicPr>
          <p:nvPr/>
        </p:nvPicPr>
        <p:blipFill>
          <a:blip r:embed="rId2"/>
          <a:stretch>
            <a:fillRect/>
          </a:stretch>
        </p:blipFill>
        <p:spPr>
          <a:xfrm>
            <a:off x="6785601" y="613766"/>
            <a:ext cx="3995253" cy="5166728"/>
          </a:xfrm>
          <a:prstGeom prst="rect">
            <a:avLst/>
          </a:prstGeom>
        </p:spPr>
      </p:pic>
      <p:sp>
        <p:nvSpPr>
          <p:cNvPr id="8" name="TextBox 7">
            <a:extLst>
              <a:ext uri="{FF2B5EF4-FFF2-40B4-BE49-F238E27FC236}">
                <a16:creationId xmlns:a16="http://schemas.microsoft.com/office/drawing/2014/main" id="{23A65809-229F-B7DB-585F-B59D136859DC}"/>
              </a:ext>
            </a:extLst>
          </p:cNvPr>
          <p:cNvSpPr txBox="1"/>
          <p:nvPr/>
        </p:nvSpPr>
        <p:spPr>
          <a:xfrm>
            <a:off x="7501699" y="5754211"/>
            <a:ext cx="1339702" cy="369332"/>
          </a:xfrm>
          <a:prstGeom prst="rect">
            <a:avLst/>
          </a:prstGeom>
          <a:noFill/>
        </p:spPr>
        <p:txBody>
          <a:bodyPr wrap="square" rtlCol="0" anchor="ctr">
            <a:spAutoFit/>
          </a:bodyPr>
          <a:lstStyle/>
          <a:p>
            <a:pPr algn="ctr"/>
            <a:r>
              <a:rPr lang="en-US" b="1" dirty="0" err="1"/>
              <a:t>LLaMA</a:t>
            </a:r>
            <a:endParaRPr lang="en-US" b="1" dirty="0"/>
          </a:p>
        </p:txBody>
      </p:sp>
      <p:cxnSp>
        <p:nvCxnSpPr>
          <p:cNvPr id="2" name="Straight Arrow Connector 1">
            <a:extLst>
              <a:ext uri="{FF2B5EF4-FFF2-40B4-BE49-F238E27FC236}">
                <a16:creationId xmlns:a16="http://schemas.microsoft.com/office/drawing/2014/main" id="{F726443E-9513-3E1B-841C-9FDB5736145D}"/>
              </a:ext>
            </a:extLst>
          </p:cNvPr>
          <p:cNvCxnSpPr>
            <a:cxnSpLocks/>
          </p:cNvCxnSpPr>
          <p:nvPr/>
        </p:nvCxnSpPr>
        <p:spPr>
          <a:xfrm>
            <a:off x="3960340" y="4291744"/>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133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an input embedding?</a:t>
            </a:r>
          </a:p>
        </p:txBody>
      </p:sp>
      <p:sp>
        <p:nvSpPr>
          <p:cNvPr id="12" name="TextBox 11">
            <a:extLst>
              <a:ext uri="{FF2B5EF4-FFF2-40B4-BE49-F238E27FC236}">
                <a16:creationId xmlns:a16="http://schemas.microsoft.com/office/drawing/2014/main" id="{B1D08B1D-6CB3-9B97-524C-F8A75B9F4F22}"/>
              </a:ext>
            </a:extLst>
          </p:cNvPr>
          <p:cNvSpPr txBox="1"/>
          <p:nvPr/>
        </p:nvSpPr>
        <p:spPr>
          <a:xfrm>
            <a:off x="496744" y="1690688"/>
            <a:ext cx="1898234" cy="461665"/>
          </a:xfrm>
          <a:prstGeom prst="rect">
            <a:avLst/>
          </a:prstGeom>
          <a:noFill/>
        </p:spPr>
        <p:txBody>
          <a:bodyPr wrap="square" rtlCol="0" anchor="ctr">
            <a:spAutoFit/>
          </a:bodyPr>
          <a:lstStyle/>
          <a:p>
            <a:pPr algn="ctr"/>
            <a:r>
              <a:rPr lang="en-US" sz="1200" b="1" dirty="0"/>
              <a:t>Original sentence</a:t>
            </a:r>
          </a:p>
          <a:p>
            <a:pPr algn="ctr"/>
            <a:r>
              <a:rPr lang="en-US" sz="1200" dirty="0">
                <a:latin typeface="+mj-lt"/>
              </a:rPr>
              <a:t>(tokens)</a:t>
            </a:r>
          </a:p>
        </p:txBody>
      </p:sp>
      <p:sp>
        <p:nvSpPr>
          <p:cNvPr id="13" name="TextBox 12">
            <a:extLst>
              <a:ext uri="{FF2B5EF4-FFF2-40B4-BE49-F238E27FC236}">
                <a16:creationId xmlns:a16="http://schemas.microsoft.com/office/drawing/2014/main" id="{E444C202-C20A-B10C-A177-31E0E9E5CB7A}"/>
              </a:ext>
            </a:extLst>
          </p:cNvPr>
          <p:cNvSpPr txBox="1"/>
          <p:nvPr/>
        </p:nvSpPr>
        <p:spPr>
          <a:xfrm>
            <a:off x="496744" y="2844985"/>
            <a:ext cx="1898234" cy="461665"/>
          </a:xfrm>
          <a:prstGeom prst="rect">
            <a:avLst/>
          </a:prstGeom>
          <a:noFill/>
        </p:spPr>
        <p:txBody>
          <a:bodyPr wrap="square" rtlCol="0" anchor="ctr">
            <a:spAutoFit/>
          </a:bodyPr>
          <a:lstStyle/>
          <a:p>
            <a:pPr algn="ctr"/>
            <a:r>
              <a:rPr lang="en-US" sz="1200" b="1" dirty="0"/>
              <a:t>Embedding</a:t>
            </a:r>
          </a:p>
          <a:p>
            <a:pPr algn="ctr"/>
            <a:r>
              <a:rPr lang="en-US" sz="1200" dirty="0">
                <a:latin typeface="+mj-lt"/>
              </a:rPr>
              <a:t>(vector of size 512)</a:t>
            </a:r>
          </a:p>
        </p:txBody>
      </p:sp>
      <p:sp>
        <p:nvSpPr>
          <p:cNvPr id="27" name="TextBox 26">
            <a:extLst>
              <a:ext uri="{FF2B5EF4-FFF2-40B4-BE49-F238E27FC236}">
                <a16:creationId xmlns:a16="http://schemas.microsoft.com/office/drawing/2014/main" id="{43008356-E2E5-0972-70C1-0FC6582968A4}"/>
              </a:ext>
            </a:extLst>
          </p:cNvPr>
          <p:cNvSpPr txBox="1"/>
          <p:nvPr/>
        </p:nvSpPr>
        <p:spPr>
          <a:xfrm>
            <a:off x="496744" y="3966983"/>
            <a:ext cx="1898234" cy="1200329"/>
          </a:xfrm>
          <a:prstGeom prst="rect">
            <a:avLst/>
          </a:prstGeom>
          <a:noFill/>
        </p:spPr>
        <p:txBody>
          <a:bodyPr wrap="square" rtlCol="0" anchor="ctr">
            <a:spAutoFit/>
          </a:bodyPr>
          <a:lstStyle/>
          <a:p>
            <a:pPr algn="ctr"/>
            <a:r>
              <a:rPr lang="en-US" sz="1200" b="1" dirty="0"/>
              <a:t>Positional Embedding</a:t>
            </a:r>
          </a:p>
          <a:p>
            <a:pPr algn="ctr"/>
            <a:r>
              <a:rPr lang="en-US" sz="1200" dirty="0">
                <a:latin typeface="+mj-lt"/>
              </a:rPr>
              <a:t>(vector of size 512)</a:t>
            </a:r>
          </a:p>
          <a:p>
            <a:pPr algn="ctr"/>
            <a:r>
              <a:rPr lang="en-US" sz="1200" dirty="0">
                <a:latin typeface="+mj-lt"/>
              </a:rPr>
              <a:t>Only computed once and reused for every sentence during training and inference</a:t>
            </a:r>
          </a:p>
        </p:txBody>
      </p:sp>
      <p:sp>
        <p:nvSpPr>
          <p:cNvPr id="14" name="Rectangle 13">
            <a:extLst>
              <a:ext uri="{FF2B5EF4-FFF2-40B4-BE49-F238E27FC236}">
                <a16:creationId xmlns:a16="http://schemas.microsoft.com/office/drawing/2014/main" id="{18947262-0BD9-4213-9159-95FAA5C9F995}"/>
              </a:ext>
            </a:extLst>
          </p:cNvPr>
          <p:cNvSpPr/>
          <p:nvPr/>
        </p:nvSpPr>
        <p:spPr>
          <a:xfrm>
            <a:off x="2394978" y="1756715"/>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YOUR</a:t>
            </a:r>
          </a:p>
        </p:txBody>
      </p:sp>
      <p:sp>
        <p:nvSpPr>
          <p:cNvPr id="15" name="Rectangle 14">
            <a:extLst>
              <a:ext uri="{FF2B5EF4-FFF2-40B4-BE49-F238E27FC236}">
                <a16:creationId xmlns:a16="http://schemas.microsoft.com/office/drawing/2014/main" id="{666BBD48-1534-DE48-3E5B-267FD5C0C42C}"/>
              </a:ext>
            </a:extLst>
          </p:cNvPr>
          <p:cNvSpPr/>
          <p:nvPr/>
        </p:nvSpPr>
        <p:spPr>
          <a:xfrm>
            <a:off x="3974797" y="1756715"/>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CAT</a:t>
            </a:r>
          </a:p>
        </p:txBody>
      </p:sp>
      <p:sp>
        <p:nvSpPr>
          <p:cNvPr id="16" name="Rectangle 15">
            <a:extLst>
              <a:ext uri="{FF2B5EF4-FFF2-40B4-BE49-F238E27FC236}">
                <a16:creationId xmlns:a16="http://schemas.microsoft.com/office/drawing/2014/main" id="{62CFBE85-0F58-FC2F-9C76-26B249CF203F}"/>
              </a:ext>
            </a:extLst>
          </p:cNvPr>
          <p:cNvSpPr/>
          <p:nvPr/>
        </p:nvSpPr>
        <p:spPr>
          <a:xfrm>
            <a:off x="5551962" y="1756715"/>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IS</a:t>
            </a:r>
          </a:p>
        </p:txBody>
      </p:sp>
      <p:sp>
        <p:nvSpPr>
          <p:cNvPr id="17" name="Rectangle 16">
            <a:extLst>
              <a:ext uri="{FF2B5EF4-FFF2-40B4-BE49-F238E27FC236}">
                <a16:creationId xmlns:a16="http://schemas.microsoft.com/office/drawing/2014/main" id="{077B9F35-309F-5325-61AB-3276AF42C605}"/>
              </a:ext>
            </a:extLst>
          </p:cNvPr>
          <p:cNvSpPr/>
          <p:nvPr/>
        </p:nvSpPr>
        <p:spPr>
          <a:xfrm>
            <a:off x="7129127" y="1756715"/>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a:t>
            </a:r>
          </a:p>
        </p:txBody>
      </p:sp>
      <p:sp>
        <p:nvSpPr>
          <p:cNvPr id="18" name="Rectangle 17">
            <a:extLst>
              <a:ext uri="{FF2B5EF4-FFF2-40B4-BE49-F238E27FC236}">
                <a16:creationId xmlns:a16="http://schemas.microsoft.com/office/drawing/2014/main" id="{811D0780-5C40-A3E5-8337-E577276A7C95}"/>
              </a:ext>
            </a:extLst>
          </p:cNvPr>
          <p:cNvSpPr/>
          <p:nvPr/>
        </p:nvSpPr>
        <p:spPr>
          <a:xfrm>
            <a:off x="8706292" y="1756715"/>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LOVELY</a:t>
            </a:r>
          </a:p>
        </p:txBody>
      </p:sp>
      <p:sp>
        <p:nvSpPr>
          <p:cNvPr id="19" name="Rectangle 18">
            <a:extLst>
              <a:ext uri="{FF2B5EF4-FFF2-40B4-BE49-F238E27FC236}">
                <a16:creationId xmlns:a16="http://schemas.microsoft.com/office/drawing/2014/main" id="{E010B4D0-65E8-AD9D-AD44-AB95419E596C}"/>
              </a:ext>
            </a:extLst>
          </p:cNvPr>
          <p:cNvSpPr/>
          <p:nvPr/>
        </p:nvSpPr>
        <p:spPr>
          <a:xfrm>
            <a:off x="10283457" y="1756715"/>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CAT</a:t>
            </a:r>
          </a:p>
        </p:txBody>
      </p:sp>
      <p:sp>
        <p:nvSpPr>
          <p:cNvPr id="28" name="Rectangle 27">
            <a:extLst>
              <a:ext uri="{FF2B5EF4-FFF2-40B4-BE49-F238E27FC236}">
                <a16:creationId xmlns:a16="http://schemas.microsoft.com/office/drawing/2014/main" id="{5AFF5303-2E88-9EE8-C147-B32703529937}"/>
              </a:ext>
            </a:extLst>
          </p:cNvPr>
          <p:cNvSpPr/>
          <p:nvPr/>
        </p:nvSpPr>
        <p:spPr>
          <a:xfrm>
            <a:off x="2394978" y="2584904"/>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952.207</a:t>
            </a:r>
          </a:p>
        </p:txBody>
      </p:sp>
      <p:sp>
        <p:nvSpPr>
          <p:cNvPr id="29" name="Rectangle 28">
            <a:extLst>
              <a:ext uri="{FF2B5EF4-FFF2-40B4-BE49-F238E27FC236}">
                <a16:creationId xmlns:a16="http://schemas.microsoft.com/office/drawing/2014/main" id="{B544F705-8CE9-594D-BBC7-F84674C1C50E}"/>
              </a:ext>
            </a:extLst>
          </p:cNvPr>
          <p:cNvSpPr/>
          <p:nvPr/>
        </p:nvSpPr>
        <p:spPr>
          <a:xfrm>
            <a:off x="3972143" y="2586682"/>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171.411</a:t>
            </a:r>
          </a:p>
        </p:txBody>
      </p:sp>
      <p:sp>
        <p:nvSpPr>
          <p:cNvPr id="30" name="Rectangle 29">
            <a:extLst>
              <a:ext uri="{FF2B5EF4-FFF2-40B4-BE49-F238E27FC236}">
                <a16:creationId xmlns:a16="http://schemas.microsoft.com/office/drawing/2014/main" id="{E85C5D7A-F765-2BDB-21DA-9233EFDBA90A}"/>
              </a:ext>
            </a:extLst>
          </p:cNvPr>
          <p:cNvSpPr/>
          <p:nvPr/>
        </p:nvSpPr>
        <p:spPr>
          <a:xfrm>
            <a:off x="5551962" y="2586682"/>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621.659</a:t>
            </a:r>
          </a:p>
        </p:txBody>
      </p:sp>
      <p:sp>
        <p:nvSpPr>
          <p:cNvPr id="31" name="Rectangle 30">
            <a:extLst>
              <a:ext uri="{FF2B5EF4-FFF2-40B4-BE49-F238E27FC236}">
                <a16:creationId xmlns:a16="http://schemas.microsoft.com/office/drawing/2014/main" id="{E17450AE-481B-D5B9-5C59-0D6E0F247B66}"/>
              </a:ext>
            </a:extLst>
          </p:cNvPr>
          <p:cNvSpPr/>
          <p:nvPr/>
        </p:nvSpPr>
        <p:spPr>
          <a:xfrm>
            <a:off x="7129127" y="2586682"/>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776.562</a:t>
            </a:r>
          </a:p>
        </p:txBody>
      </p:sp>
      <p:sp>
        <p:nvSpPr>
          <p:cNvPr id="32" name="Rectangle 31">
            <a:extLst>
              <a:ext uri="{FF2B5EF4-FFF2-40B4-BE49-F238E27FC236}">
                <a16:creationId xmlns:a16="http://schemas.microsoft.com/office/drawing/2014/main" id="{75335E39-83A7-B50F-1FC7-1D989D20DAE1}"/>
              </a:ext>
            </a:extLst>
          </p:cNvPr>
          <p:cNvSpPr/>
          <p:nvPr/>
        </p:nvSpPr>
        <p:spPr>
          <a:xfrm>
            <a:off x="8706292" y="2586682"/>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6422.693</a:t>
            </a:r>
          </a:p>
        </p:txBody>
      </p:sp>
      <p:sp>
        <p:nvSpPr>
          <p:cNvPr id="33" name="Rectangle 32">
            <a:extLst>
              <a:ext uri="{FF2B5EF4-FFF2-40B4-BE49-F238E27FC236}">
                <a16:creationId xmlns:a16="http://schemas.microsoft.com/office/drawing/2014/main" id="{D785DEB0-4EFC-C2BD-0556-77EB63291E53}"/>
              </a:ext>
            </a:extLst>
          </p:cNvPr>
          <p:cNvSpPr/>
          <p:nvPr/>
        </p:nvSpPr>
        <p:spPr>
          <a:xfrm>
            <a:off x="10283457" y="2586682"/>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171.411</a:t>
            </a:r>
          </a:p>
        </p:txBody>
      </p:sp>
      <p:cxnSp>
        <p:nvCxnSpPr>
          <p:cNvPr id="35" name="Straight Arrow Connector 34">
            <a:extLst>
              <a:ext uri="{FF2B5EF4-FFF2-40B4-BE49-F238E27FC236}">
                <a16:creationId xmlns:a16="http://schemas.microsoft.com/office/drawing/2014/main" id="{C11F5F7E-72FB-D900-1366-297A41780299}"/>
              </a:ext>
            </a:extLst>
          </p:cNvPr>
          <p:cNvCxnSpPr>
            <a:cxnSpLocks/>
            <a:stCxn id="14" idx="2"/>
            <a:endCxn id="28" idx="0"/>
          </p:cNvCxnSpPr>
          <p:nvPr/>
        </p:nvCxnSpPr>
        <p:spPr>
          <a:xfrm>
            <a:off x="2930150" y="2086325"/>
            <a:ext cx="0" cy="4985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989CE35C-F549-2155-D301-E7E4AF296437}"/>
              </a:ext>
            </a:extLst>
          </p:cNvPr>
          <p:cNvCxnSpPr>
            <a:cxnSpLocks/>
            <a:stCxn id="15" idx="2"/>
            <a:endCxn id="29" idx="0"/>
          </p:cNvCxnSpPr>
          <p:nvPr/>
        </p:nvCxnSpPr>
        <p:spPr>
          <a:xfrm flipH="1">
            <a:off x="4507315" y="2086325"/>
            <a:ext cx="2654" cy="5003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0F76063-D8C5-6448-E3E8-0846CF1E02C4}"/>
              </a:ext>
            </a:extLst>
          </p:cNvPr>
          <p:cNvCxnSpPr>
            <a:cxnSpLocks/>
            <a:stCxn id="16" idx="2"/>
            <a:endCxn id="30" idx="0"/>
          </p:cNvCxnSpPr>
          <p:nvPr/>
        </p:nvCxnSpPr>
        <p:spPr>
          <a:xfrm>
            <a:off x="6087134" y="2086325"/>
            <a:ext cx="0" cy="5003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115769E1-4467-81EB-B13D-DECD635041E1}"/>
              </a:ext>
            </a:extLst>
          </p:cNvPr>
          <p:cNvCxnSpPr>
            <a:cxnSpLocks/>
            <a:stCxn id="17" idx="2"/>
            <a:endCxn id="31" idx="0"/>
          </p:cNvCxnSpPr>
          <p:nvPr/>
        </p:nvCxnSpPr>
        <p:spPr>
          <a:xfrm>
            <a:off x="7664299" y="2086325"/>
            <a:ext cx="0" cy="5003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26F8446D-7F6C-34CC-8AA5-888A9D65103B}"/>
              </a:ext>
            </a:extLst>
          </p:cNvPr>
          <p:cNvCxnSpPr>
            <a:cxnSpLocks/>
            <a:stCxn id="18" idx="2"/>
            <a:endCxn id="32" idx="0"/>
          </p:cNvCxnSpPr>
          <p:nvPr/>
        </p:nvCxnSpPr>
        <p:spPr>
          <a:xfrm>
            <a:off x="9241464" y="2086325"/>
            <a:ext cx="0" cy="5003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1" name="Straight Arrow Connector 50">
            <a:extLst>
              <a:ext uri="{FF2B5EF4-FFF2-40B4-BE49-F238E27FC236}">
                <a16:creationId xmlns:a16="http://schemas.microsoft.com/office/drawing/2014/main" id="{6AA94D2F-433C-C1C4-E97C-001C43E2A088}"/>
              </a:ext>
            </a:extLst>
          </p:cNvPr>
          <p:cNvCxnSpPr>
            <a:cxnSpLocks/>
            <a:stCxn id="19" idx="2"/>
            <a:endCxn id="33" idx="0"/>
          </p:cNvCxnSpPr>
          <p:nvPr/>
        </p:nvCxnSpPr>
        <p:spPr>
          <a:xfrm>
            <a:off x="10818629" y="2086325"/>
            <a:ext cx="0" cy="5003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5" name="Rectangle 74">
            <a:extLst>
              <a:ext uri="{FF2B5EF4-FFF2-40B4-BE49-F238E27FC236}">
                <a16:creationId xmlns:a16="http://schemas.microsoft.com/office/drawing/2014/main" id="{6BDBF435-F7F3-00A0-1471-35450F55154C}"/>
              </a:ext>
            </a:extLst>
          </p:cNvPr>
          <p:cNvSpPr/>
          <p:nvPr/>
        </p:nvSpPr>
        <p:spPr>
          <a:xfrm>
            <a:off x="2394978" y="2911643"/>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76" name="Rectangle 75">
            <a:extLst>
              <a:ext uri="{FF2B5EF4-FFF2-40B4-BE49-F238E27FC236}">
                <a16:creationId xmlns:a16="http://schemas.microsoft.com/office/drawing/2014/main" id="{83DF9800-223C-812F-BD61-D24BFF9CB00D}"/>
              </a:ext>
            </a:extLst>
          </p:cNvPr>
          <p:cNvSpPr/>
          <p:nvPr/>
        </p:nvSpPr>
        <p:spPr>
          <a:xfrm>
            <a:off x="3972143" y="2913421"/>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77" name="Rectangle 76">
            <a:extLst>
              <a:ext uri="{FF2B5EF4-FFF2-40B4-BE49-F238E27FC236}">
                <a16:creationId xmlns:a16="http://schemas.microsoft.com/office/drawing/2014/main" id="{1A56D0EC-179A-5A29-CBFF-1D9557C186E4}"/>
              </a:ext>
            </a:extLst>
          </p:cNvPr>
          <p:cNvSpPr/>
          <p:nvPr/>
        </p:nvSpPr>
        <p:spPr>
          <a:xfrm>
            <a:off x="5551962" y="2913421"/>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78" name="Rectangle 77">
            <a:extLst>
              <a:ext uri="{FF2B5EF4-FFF2-40B4-BE49-F238E27FC236}">
                <a16:creationId xmlns:a16="http://schemas.microsoft.com/office/drawing/2014/main" id="{01D7B60C-CFC9-2AA4-3878-4773A0B8402F}"/>
              </a:ext>
            </a:extLst>
          </p:cNvPr>
          <p:cNvSpPr/>
          <p:nvPr/>
        </p:nvSpPr>
        <p:spPr>
          <a:xfrm>
            <a:off x="7129127" y="2913421"/>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79" name="Rectangle 78">
            <a:extLst>
              <a:ext uri="{FF2B5EF4-FFF2-40B4-BE49-F238E27FC236}">
                <a16:creationId xmlns:a16="http://schemas.microsoft.com/office/drawing/2014/main" id="{82656D63-5CFE-2A55-1D08-4126698D8F44}"/>
              </a:ext>
            </a:extLst>
          </p:cNvPr>
          <p:cNvSpPr/>
          <p:nvPr/>
        </p:nvSpPr>
        <p:spPr>
          <a:xfrm>
            <a:off x="8706292" y="2913421"/>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80" name="Rectangle 79">
            <a:extLst>
              <a:ext uri="{FF2B5EF4-FFF2-40B4-BE49-F238E27FC236}">
                <a16:creationId xmlns:a16="http://schemas.microsoft.com/office/drawing/2014/main" id="{6CF140F6-6702-5EA5-A780-F65D06A492C3}"/>
              </a:ext>
            </a:extLst>
          </p:cNvPr>
          <p:cNvSpPr/>
          <p:nvPr/>
        </p:nvSpPr>
        <p:spPr>
          <a:xfrm>
            <a:off x="10283457" y="2913421"/>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81" name="Rectangle 80">
            <a:extLst>
              <a:ext uri="{FF2B5EF4-FFF2-40B4-BE49-F238E27FC236}">
                <a16:creationId xmlns:a16="http://schemas.microsoft.com/office/drawing/2014/main" id="{8A4408E3-4364-BF5E-2F19-1B47D8AC8260}"/>
              </a:ext>
            </a:extLst>
          </p:cNvPr>
          <p:cNvSpPr/>
          <p:nvPr/>
        </p:nvSpPr>
        <p:spPr>
          <a:xfrm>
            <a:off x="2394978" y="3238382"/>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1853.448</a:t>
            </a:r>
          </a:p>
        </p:txBody>
      </p:sp>
      <p:sp>
        <p:nvSpPr>
          <p:cNvPr id="82" name="Rectangle 81">
            <a:extLst>
              <a:ext uri="{FF2B5EF4-FFF2-40B4-BE49-F238E27FC236}">
                <a16:creationId xmlns:a16="http://schemas.microsoft.com/office/drawing/2014/main" id="{A560466A-190A-D2B6-5777-A644ECD1A1EC}"/>
              </a:ext>
            </a:extLst>
          </p:cNvPr>
          <p:cNvSpPr/>
          <p:nvPr/>
        </p:nvSpPr>
        <p:spPr>
          <a:xfrm>
            <a:off x="3972143" y="324016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9192.819</a:t>
            </a:r>
          </a:p>
        </p:txBody>
      </p:sp>
      <p:sp>
        <p:nvSpPr>
          <p:cNvPr id="83" name="Rectangle 82">
            <a:extLst>
              <a:ext uri="{FF2B5EF4-FFF2-40B4-BE49-F238E27FC236}">
                <a16:creationId xmlns:a16="http://schemas.microsoft.com/office/drawing/2014/main" id="{821718EB-CF8B-BC75-705A-D4672EF8033F}"/>
              </a:ext>
            </a:extLst>
          </p:cNvPr>
          <p:cNvSpPr/>
          <p:nvPr/>
        </p:nvSpPr>
        <p:spPr>
          <a:xfrm>
            <a:off x="5551962" y="324016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0.564</a:t>
            </a:r>
          </a:p>
        </p:txBody>
      </p:sp>
      <p:sp>
        <p:nvSpPr>
          <p:cNvPr id="84" name="Rectangle 83">
            <a:extLst>
              <a:ext uri="{FF2B5EF4-FFF2-40B4-BE49-F238E27FC236}">
                <a16:creationId xmlns:a16="http://schemas.microsoft.com/office/drawing/2014/main" id="{4D4A84AD-075B-CBDB-E8DE-CCD920380138}"/>
              </a:ext>
            </a:extLst>
          </p:cNvPr>
          <p:cNvSpPr/>
          <p:nvPr/>
        </p:nvSpPr>
        <p:spPr>
          <a:xfrm>
            <a:off x="7129127" y="324016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58.942</a:t>
            </a:r>
          </a:p>
        </p:txBody>
      </p:sp>
      <p:sp>
        <p:nvSpPr>
          <p:cNvPr id="85" name="Rectangle 84">
            <a:extLst>
              <a:ext uri="{FF2B5EF4-FFF2-40B4-BE49-F238E27FC236}">
                <a16:creationId xmlns:a16="http://schemas.microsoft.com/office/drawing/2014/main" id="{268927DF-0BEF-DF55-D54C-479485635494}"/>
              </a:ext>
            </a:extLst>
          </p:cNvPr>
          <p:cNvSpPr/>
          <p:nvPr/>
        </p:nvSpPr>
        <p:spPr>
          <a:xfrm>
            <a:off x="8706292" y="324016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9358.776</a:t>
            </a:r>
          </a:p>
        </p:txBody>
      </p:sp>
      <p:sp>
        <p:nvSpPr>
          <p:cNvPr id="86" name="Rectangle 85">
            <a:extLst>
              <a:ext uri="{FF2B5EF4-FFF2-40B4-BE49-F238E27FC236}">
                <a16:creationId xmlns:a16="http://schemas.microsoft.com/office/drawing/2014/main" id="{E8A8CB08-BC86-0547-F782-678E01353458}"/>
              </a:ext>
            </a:extLst>
          </p:cNvPr>
          <p:cNvSpPr/>
          <p:nvPr/>
        </p:nvSpPr>
        <p:spPr>
          <a:xfrm>
            <a:off x="10283457" y="324016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9192.819</a:t>
            </a:r>
          </a:p>
        </p:txBody>
      </p:sp>
      <p:sp>
        <p:nvSpPr>
          <p:cNvPr id="89" name="Rectangle 88">
            <a:extLst>
              <a:ext uri="{FF2B5EF4-FFF2-40B4-BE49-F238E27FC236}">
                <a16:creationId xmlns:a16="http://schemas.microsoft.com/office/drawing/2014/main" id="{1C299080-437B-22FD-5053-46C1C7D8BDC9}"/>
              </a:ext>
            </a:extLst>
          </p:cNvPr>
          <p:cNvSpPr/>
          <p:nvPr/>
        </p:nvSpPr>
        <p:spPr>
          <a:xfrm>
            <a:off x="2394978" y="4069977"/>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0" name="Rectangle 89">
            <a:extLst>
              <a:ext uri="{FF2B5EF4-FFF2-40B4-BE49-F238E27FC236}">
                <a16:creationId xmlns:a16="http://schemas.microsoft.com/office/drawing/2014/main" id="{03AD303E-C21B-EAF2-B1D3-406AE518D82E}"/>
              </a:ext>
            </a:extLst>
          </p:cNvPr>
          <p:cNvSpPr/>
          <p:nvPr/>
        </p:nvSpPr>
        <p:spPr>
          <a:xfrm>
            <a:off x="3972143" y="4069977"/>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2620.399</a:t>
            </a:r>
          </a:p>
        </p:txBody>
      </p:sp>
      <p:sp>
        <p:nvSpPr>
          <p:cNvPr id="91" name="Rectangle 90">
            <a:extLst>
              <a:ext uri="{FF2B5EF4-FFF2-40B4-BE49-F238E27FC236}">
                <a16:creationId xmlns:a16="http://schemas.microsoft.com/office/drawing/2014/main" id="{AF84AC90-8229-E8DE-636C-0959D01D0073}"/>
              </a:ext>
            </a:extLst>
          </p:cNvPr>
          <p:cNvSpPr/>
          <p:nvPr/>
        </p:nvSpPr>
        <p:spPr>
          <a:xfrm>
            <a:off x="5551962" y="4069977"/>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2" name="Rectangle 91">
            <a:extLst>
              <a:ext uri="{FF2B5EF4-FFF2-40B4-BE49-F238E27FC236}">
                <a16:creationId xmlns:a16="http://schemas.microsoft.com/office/drawing/2014/main" id="{3DA2F9E5-312F-C5A7-809F-7A04B86E5855}"/>
              </a:ext>
            </a:extLst>
          </p:cNvPr>
          <p:cNvSpPr/>
          <p:nvPr/>
        </p:nvSpPr>
        <p:spPr>
          <a:xfrm>
            <a:off x="7129127" y="4069977"/>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3" name="Rectangle 92">
            <a:extLst>
              <a:ext uri="{FF2B5EF4-FFF2-40B4-BE49-F238E27FC236}">
                <a16:creationId xmlns:a16="http://schemas.microsoft.com/office/drawing/2014/main" id="{E6DBBBD0-3B08-711D-4557-17A892A08C9F}"/>
              </a:ext>
            </a:extLst>
          </p:cNvPr>
          <p:cNvSpPr/>
          <p:nvPr/>
        </p:nvSpPr>
        <p:spPr>
          <a:xfrm>
            <a:off x="8706292" y="4069977"/>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4" name="Rectangle 93">
            <a:extLst>
              <a:ext uri="{FF2B5EF4-FFF2-40B4-BE49-F238E27FC236}">
                <a16:creationId xmlns:a16="http://schemas.microsoft.com/office/drawing/2014/main" id="{436CC1DC-35C2-B9C7-87B6-014C9EC5F2B5}"/>
              </a:ext>
            </a:extLst>
          </p:cNvPr>
          <p:cNvSpPr/>
          <p:nvPr/>
        </p:nvSpPr>
        <p:spPr>
          <a:xfrm>
            <a:off x="10283457" y="4069977"/>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2620.399</a:t>
            </a:r>
          </a:p>
        </p:txBody>
      </p:sp>
      <p:sp>
        <p:nvSpPr>
          <p:cNvPr id="95" name="Rectangle 94">
            <a:extLst>
              <a:ext uri="{FF2B5EF4-FFF2-40B4-BE49-F238E27FC236}">
                <a16:creationId xmlns:a16="http://schemas.microsoft.com/office/drawing/2014/main" id="{FA800105-7F96-A29C-5E96-60B925FAC0DA}"/>
              </a:ext>
            </a:extLst>
          </p:cNvPr>
          <p:cNvSpPr/>
          <p:nvPr/>
        </p:nvSpPr>
        <p:spPr>
          <a:xfrm>
            <a:off x="2394978" y="4396716"/>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6" name="Rectangle 95">
            <a:extLst>
              <a:ext uri="{FF2B5EF4-FFF2-40B4-BE49-F238E27FC236}">
                <a16:creationId xmlns:a16="http://schemas.microsoft.com/office/drawing/2014/main" id="{ED71B216-A9C3-2C63-5AF7-66E5517A4A63}"/>
              </a:ext>
            </a:extLst>
          </p:cNvPr>
          <p:cNvSpPr/>
          <p:nvPr/>
        </p:nvSpPr>
        <p:spPr>
          <a:xfrm>
            <a:off x="3972143" y="4396716"/>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7" name="Rectangle 96">
            <a:extLst>
              <a:ext uri="{FF2B5EF4-FFF2-40B4-BE49-F238E27FC236}">
                <a16:creationId xmlns:a16="http://schemas.microsoft.com/office/drawing/2014/main" id="{B0343D10-1A08-F933-7B64-580E46C6FF27}"/>
              </a:ext>
            </a:extLst>
          </p:cNvPr>
          <p:cNvSpPr/>
          <p:nvPr/>
        </p:nvSpPr>
        <p:spPr>
          <a:xfrm>
            <a:off x="5551962" y="4396716"/>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8" name="Rectangle 97">
            <a:extLst>
              <a:ext uri="{FF2B5EF4-FFF2-40B4-BE49-F238E27FC236}">
                <a16:creationId xmlns:a16="http://schemas.microsoft.com/office/drawing/2014/main" id="{866EBBB1-D77B-841A-6844-3E8DD4F1DD17}"/>
              </a:ext>
            </a:extLst>
          </p:cNvPr>
          <p:cNvSpPr/>
          <p:nvPr/>
        </p:nvSpPr>
        <p:spPr>
          <a:xfrm>
            <a:off x="7129127" y="4396716"/>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9" name="Rectangle 98">
            <a:extLst>
              <a:ext uri="{FF2B5EF4-FFF2-40B4-BE49-F238E27FC236}">
                <a16:creationId xmlns:a16="http://schemas.microsoft.com/office/drawing/2014/main" id="{5D38B97C-F6C7-CDAC-08DD-315471BC1FD2}"/>
              </a:ext>
            </a:extLst>
          </p:cNvPr>
          <p:cNvSpPr/>
          <p:nvPr/>
        </p:nvSpPr>
        <p:spPr>
          <a:xfrm>
            <a:off x="8706292" y="4396716"/>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00" name="Rectangle 99">
            <a:extLst>
              <a:ext uri="{FF2B5EF4-FFF2-40B4-BE49-F238E27FC236}">
                <a16:creationId xmlns:a16="http://schemas.microsoft.com/office/drawing/2014/main" id="{2206F401-288C-F3C7-94A2-B09E3A96B489}"/>
              </a:ext>
            </a:extLst>
          </p:cNvPr>
          <p:cNvSpPr/>
          <p:nvPr/>
        </p:nvSpPr>
        <p:spPr>
          <a:xfrm>
            <a:off x="10283457" y="4396716"/>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01" name="Rectangle 100">
            <a:extLst>
              <a:ext uri="{FF2B5EF4-FFF2-40B4-BE49-F238E27FC236}">
                <a16:creationId xmlns:a16="http://schemas.microsoft.com/office/drawing/2014/main" id="{247A7932-9161-AC11-BB52-D3580FD0B557}"/>
              </a:ext>
            </a:extLst>
          </p:cNvPr>
          <p:cNvSpPr/>
          <p:nvPr/>
        </p:nvSpPr>
        <p:spPr>
          <a:xfrm>
            <a:off x="2394978" y="4723455"/>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02" name="Rectangle 101">
            <a:extLst>
              <a:ext uri="{FF2B5EF4-FFF2-40B4-BE49-F238E27FC236}">
                <a16:creationId xmlns:a16="http://schemas.microsoft.com/office/drawing/2014/main" id="{2E5DF923-1E93-B241-C3CF-D06E7E82828E}"/>
              </a:ext>
            </a:extLst>
          </p:cNvPr>
          <p:cNvSpPr/>
          <p:nvPr/>
        </p:nvSpPr>
        <p:spPr>
          <a:xfrm>
            <a:off x="3972143" y="4723455"/>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9386.405</a:t>
            </a:r>
          </a:p>
        </p:txBody>
      </p:sp>
      <p:sp>
        <p:nvSpPr>
          <p:cNvPr id="103" name="Rectangle 102">
            <a:extLst>
              <a:ext uri="{FF2B5EF4-FFF2-40B4-BE49-F238E27FC236}">
                <a16:creationId xmlns:a16="http://schemas.microsoft.com/office/drawing/2014/main" id="{59A55CA9-35D3-165A-2AF7-A24D6541AFE4}"/>
              </a:ext>
            </a:extLst>
          </p:cNvPr>
          <p:cNvSpPr/>
          <p:nvPr/>
        </p:nvSpPr>
        <p:spPr>
          <a:xfrm>
            <a:off x="5551962" y="4723455"/>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04" name="Rectangle 103">
            <a:extLst>
              <a:ext uri="{FF2B5EF4-FFF2-40B4-BE49-F238E27FC236}">
                <a16:creationId xmlns:a16="http://schemas.microsoft.com/office/drawing/2014/main" id="{B35EEA7D-6CF5-D857-B006-0E20819BE0FC}"/>
              </a:ext>
            </a:extLst>
          </p:cNvPr>
          <p:cNvSpPr/>
          <p:nvPr/>
        </p:nvSpPr>
        <p:spPr>
          <a:xfrm>
            <a:off x="7129127" y="4723455"/>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05" name="Rectangle 104">
            <a:extLst>
              <a:ext uri="{FF2B5EF4-FFF2-40B4-BE49-F238E27FC236}">
                <a16:creationId xmlns:a16="http://schemas.microsoft.com/office/drawing/2014/main" id="{1334BF20-8B92-6366-C965-CA0ECC6A5E3E}"/>
              </a:ext>
            </a:extLst>
          </p:cNvPr>
          <p:cNvSpPr/>
          <p:nvPr/>
        </p:nvSpPr>
        <p:spPr>
          <a:xfrm>
            <a:off x="8706292" y="4723455"/>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06" name="Rectangle 105">
            <a:extLst>
              <a:ext uri="{FF2B5EF4-FFF2-40B4-BE49-F238E27FC236}">
                <a16:creationId xmlns:a16="http://schemas.microsoft.com/office/drawing/2014/main" id="{9A403672-4685-2D37-6BA1-8AFF6BE8AF62}"/>
              </a:ext>
            </a:extLst>
          </p:cNvPr>
          <p:cNvSpPr/>
          <p:nvPr/>
        </p:nvSpPr>
        <p:spPr>
          <a:xfrm>
            <a:off x="10283457" y="4723455"/>
            <a:ext cx="1070343" cy="329610"/>
          </a:xfrm>
          <a:prstGeom prst="rect">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9386.405</a:t>
            </a:r>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3B77B189-EC40-FA4B-DE73-F075CCC24853}"/>
                  </a:ext>
                </a:extLst>
              </p:cNvPr>
              <p:cNvSpPr txBox="1"/>
              <p:nvPr/>
            </p:nvSpPr>
            <p:spPr>
              <a:xfrm>
                <a:off x="2817138" y="3679849"/>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74" name="TextBox 73">
                <a:extLst>
                  <a:ext uri="{FF2B5EF4-FFF2-40B4-BE49-F238E27FC236}">
                    <a16:creationId xmlns:a16="http://schemas.microsoft.com/office/drawing/2014/main" id="{3B77B189-EC40-FA4B-DE73-F075CCC24853}"/>
                  </a:ext>
                </a:extLst>
              </p:cNvPr>
              <p:cNvSpPr txBox="1">
                <a:spLocks noRot="1" noChangeAspect="1" noMove="1" noResize="1" noEditPoints="1" noAdjustHandles="1" noChangeArrowheads="1" noChangeShapeType="1" noTextEdit="1"/>
              </p:cNvSpPr>
              <p:nvPr/>
            </p:nvSpPr>
            <p:spPr>
              <a:xfrm>
                <a:off x="2817138" y="3679849"/>
                <a:ext cx="226024" cy="276999"/>
              </a:xfrm>
              <a:prstGeom prst="rect">
                <a:avLst/>
              </a:prstGeom>
              <a:blipFill>
                <a:blip r:embed="rId2"/>
                <a:stretch>
                  <a:fillRect l="-15789" r="-21053"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E88D87A5-253D-AABC-E6EB-13C9C2556738}"/>
                  </a:ext>
                </a:extLst>
              </p:cNvPr>
              <p:cNvSpPr txBox="1"/>
              <p:nvPr/>
            </p:nvSpPr>
            <p:spPr>
              <a:xfrm>
                <a:off x="4394303" y="3679344"/>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87" name="TextBox 86">
                <a:extLst>
                  <a:ext uri="{FF2B5EF4-FFF2-40B4-BE49-F238E27FC236}">
                    <a16:creationId xmlns:a16="http://schemas.microsoft.com/office/drawing/2014/main" id="{E88D87A5-253D-AABC-E6EB-13C9C2556738}"/>
                  </a:ext>
                </a:extLst>
              </p:cNvPr>
              <p:cNvSpPr txBox="1">
                <a:spLocks noRot="1" noChangeAspect="1" noMove="1" noResize="1" noEditPoints="1" noAdjustHandles="1" noChangeArrowheads="1" noChangeShapeType="1" noTextEdit="1"/>
              </p:cNvSpPr>
              <p:nvPr/>
            </p:nvSpPr>
            <p:spPr>
              <a:xfrm>
                <a:off x="4394303" y="3679344"/>
                <a:ext cx="226024" cy="276999"/>
              </a:xfrm>
              <a:prstGeom prst="rect">
                <a:avLst/>
              </a:prstGeom>
              <a:blipFill>
                <a:blip r:embed="rId2"/>
                <a:stretch>
                  <a:fillRect l="-22222" r="-22222"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EB7A63AB-C664-F44F-4BDD-9C4C1F2EF17B}"/>
                  </a:ext>
                </a:extLst>
              </p:cNvPr>
              <p:cNvSpPr txBox="1"/>
              <p:nvPr/>
            </p:nvSpPr>
            <p:spPr>
              <a:xfrm>
                <a:off x="5982989" y="3679344"/>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88" name="TextBox 87">
                <a:extLst>
                  <a:ext uri="{FF2B5EF4-FFF2-40B4-BE49-F238E27FC236}">
                    <a16:creationId xmlns:a16="http://schemas.microsoft.com/office/drawing/2014/main" id="{EB7A63AB-C664-F44F-4BDD-9C4C1F2EF17B}"/>
                  </a:ext>
                </a:extLst>
              </p:cNvPr>
              <p:cNvSpPr txBox="1">
                <a:spLocks noRot="1" noChangeAspect="1" noMove="1" noResize="1" noEditPoints="1" noAdjustHandles="1" noChangeArrowheads="1" noChangeShapeType="1" noTextEdit="1"/>
              </p:cNvSpPr>
              <p:nvPr/>
            </p:nvSpPr>
            <p:spPr>
              <a:xfrm>
                <a:off x="5982989" y="3679344"/>
                <a:ext cx="226024" cy="276999"/>
              </a:xfrm>
              <a:prstGeom prst="rect">
                <a:avLst/>
              </a:prstGeom>
              <a:blipFill>
                <a:blip r:embed="rId2"/>
                <a:stretch>
                  <a:fillRect l="-15000" r="-15000"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EECADD04-5ED8-2932-ED1B-406852614260}"/>
                  </a:ext>
                </a:extLst>
              </p:cNvPr>
              <p:cNvSpPr txBox="1"/>
              <p:nvPr/>
            </p:nvSpPr>
            <p:spPr>
              <a:xfrm>
                <a:off x="7551287" y="3679344"/>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09" name="TextBox 108">
                <a:extLst>
                  <a:ext uri="{FF2B5EF4-FFF2-40B4-BE49-F238E27FC236}">
                    <a16:creationId xmlns:a16="http://schemas.microsoft.com/office/drawing/2014/main" id="{EECADD04-5ED8-2932-ED1B-406852614260}"/>
                  </a:ext>
                </a:extLst>
              </p:cNvPr>
              <p:cNvSpPr txBox="1">
                <a:spLocks noRot="1" noChangeAspect="1" noMove="1" noResize="1" noEditPoints="1" noAdjustHandles="1" noChangeArrowheads="1" noChangeShapeType="1" noTextEdit="1"/>
              </p:cNvSpPr>
              <p:nvPr/>
            </p:nvSpPr>
            <p:spPr>
              <a:xfrm>
                <a:off x="7551287" y="3679344"/>
                <a:ext cx="226024" cy="276999"/>
              </a:xfrm>
              <a:prstGeom prst="rect">
                <a:avLst/>
              </a:prstGeom>
              <a:blipFill>
                <a:blip r:embed="rId3"/>
                <a:stretch>
                  <a:fillRect l="-21053" r="-15789"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F9608357-54EE-A35E-E054-2D1C865AA48A}"/>
                  </a:ext>
                </a:extLst>
              </p:cNvPr>
              <p:cNvSpPr txBox="1"/>
              <p:nvPr/>
            </p:nvSpPr>
            <p:spPr>
              <a:xfrm>
                <a:off x="9148840" y="3679344"/>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10" name="TextBox 109">
                <a:extLst>
                  <a:ext uri="{FF2B5EF4-FFF2-40B4-BE49-F238E27FC236}">
                    <a16:creationId xmlns:a16="http://schemas.microsoft.com/office/drawing/2014/main" id="{F9608357-54EE-A35E-E054-2D1C865AA48A}"/>
                  </a:ext>
                </a:extLst>
              </p:cNvPr>
              <p:cNvSpPr txBox="1">
                <a:spLocks noRot="1" noChangeAspect="1" noMove="1" noResize="1" noEditPoints="1" noAdjustHandles="1" noChangeArrowheads="1" noChangeShapeType="1" noTextEdit="1"/>
              </p:cNvSpPr>
              <p:nvPr/>
            </p:nvSpPr>
            <p:spPr>
              <a:xfrm>
                <a:off x="9148840" y="3679344"/>
                <a:ext cx="226024" cy="276999"/>
              </a:xfrm>
              <a:prstGeom prst="rect">
                <a:avLst/>
              </a:prstGeom>
              <a:blipFill>
                <a:blip r:embed="rId3"/>
                <a:stretch>
                  <a:fillRect l="-21053" r="-15789"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TextBox 110">
                <a:extLst>
                  <a:ext uri="{FF2B5EF4-FFF2-40B4-BE49-F238E27FC236}">
                    <a16:creationId xmlns:a16="http://schemas.microsoft.com/office/drawing/2014/main" id="{0EABFBA8-7E52-A69A-2F73-C71744A52E9A}"/>
                  </a:ext>
                </a:extLst>
              </p:cNvPr>
              <p:cNvSpPr txBox="1"/>
              <p:nvPr/>
            </p:nvSpPr>
            <p:spPr>
              <a:xfrm>
                <a:off x="10705617" y="3679343"/>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11" name="TextBox 110">
                <a:extLst>
                  <a:ext uri="{FF2B5EF4-FFF2-40B4-BE49-F238E27FC236}">
                    <a16:creationId xmlns:a16="http://schemas.microsoft.com/office/drawing/2014/main" id="{0EABFBA8-7E52-A69A-2F73-C71744A52E9A}"/>
                  </a:ext>
                </a:extLst>
              </p:cNvPr>
              <p:cNvSpPr txBox="1">
                <a:spLocks noRot="1" noChangeAspect="1" noMove="1" noResize="1" noEditPoints="1" noAdjustHandles="1" noChangeArrowheads="1" noChangeShapeType="1" noTextEdit="1"/>
              </p:cNvSpPr>
              <p:nvPr/>
            </p:nvSpPr>
            <p:spPr>
              <a:xfrm>
                <a:off x="10705617" y="3679343"/>
                <a:ext cx="226024" cy="276999"/>
              </a:xfrm>
              <a:prstGeom prst="rect">
                <a:avLst/>
              </a:prstGeom>
              <a:blipFill>
                <a:blip r:embed="rId2"/>
                <a:stretch>
                  <a:fillRect l="-15789" r="-21053" b="-4348"/>
                </a:stretch>
              </a:blipFill>
            </p:spPr>
            <p:txBody>
              <a:bodyPr/>
              <a:lstStyle/>
              <a:p>
                <a:r>
                  <a:rPr lang="en-US">
                    <a:noFill/>
                  </a:rPr>
                  <a:t> </a:t>
                </a:r>
              </a:p>
            </p:txBody>
          </p:sp>
        </mc:Fallback>
      </mc:AlternateContent>
      <p:sp>
        <p:nvSpPr>
          <p:cNvPr id="114" name="Rectangle 113">
            <a:extLst>
              <a:ext uri="{FF2B5EF4-FFF2-40B4-BE49-F238E27FC236}">
                <a16:creationId xmlns:a16="http://schemas.microsoft.com/office/drawing/2014/main" id="{930778A9-EECD-9CCB-7742-28A55BE26AA9}"/>
              </a:ext>
            </a:extLst>
          </p:cNvPr>
          <p:cNvSpPr/>
          <p:nvPr/>
        </p:nvSpPr>
        <p:spPr>
          <a:xfrm>
            <a:off x="2394978" y="5551644"/>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15" name="Rectangle 114">
            <a:extLst>
              <a:ext uri="{FF2B5EF4-FFF2-40B4-BE49-F238E27FC236}">
                <a16:creationId xmlns:a16="http://schemas.microsoft.com/office/drawing/2014/main" id="{6D978BAE-D997-1310-3A66-F518350FCC87}"/>
              </a:ext>
            </a:extLst>
          </p:cNvPr>
          <p:cNvSpPr/>
          <p:nvPr/>
        </p:nvSpPr>
        <p:spPr>
          <a:xfrm>
            <a:off x="3972143" y="5551644"/>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2791.810</a:t>
            </a:r>
          </a:p>
        </p:txBody>
      </p:sp>
      <p:sp>
        <p:nvSpPr>
          <p:cNvPr id="116" name="Rectangle 115">
            <a:extLst>
              <a:ext uri="{FF2B5EF4-FFF2-40B4-BE49-F238E27FC236}">
                <a16:creationId xmlns:a16="http://schemas.microsoft.com/office/drawing/2014/main" id="{D3C8CFFD-BAAE-D797-400F-0B4DCB7CE1FA}"/>
              </a:ext>
            </a:extLst>
          </p:cNvPr>
          <p:cNvSpPr/>
          <p:nvPr/>
        </p:nvSpPr>
        <p:spPr>
          <a:xfrm>
            <a:off x="5551962" y="5551644"/>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17" name="Rectangle 116">
            <a:extLst>
              <a:ext uri="{FF2B5EF4-FFF2-40B4-BE49-F238E27FC236}">
                <a16:creationId xmlns:a16="http://schemas.microsoft.com/office/drawing/2014/main" id="{8489603D-1D6A-4AA0-A94C-B15B507345DA}"/>
              </a:ext>
            </a:extLst>
          </p:cNvPr>
          <p:cNvSpPr/>
          <p:nvPr/>
        </p:nvSpPr>
        <p:spPr>
          <a:xfrm>
            <a:off x="7129127" y="5551644"/>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18" name="Rectangle 117">
            <a:extLst>
              <a:ext uri="{FF2B5EF4-FFF2-40B4-BE49-F238E27FC236}">
                <a16:creationId xmlns:a16="http://schemas.microsoft.com/office/drawing/2014/main" id="{4F895B42-CDC3-8570-9D85-98077A858C67}"/>
              </a:ext>
            </a:extLst>
          </p:cNvPr>
          <p:cNvSpPr/>
          <p:nvPr/>
        </p:nvSpPr>
        <p:spPr>
          <a:xfrm>
            <a:off x="8706292" y="5551644"/>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19" name="Rectangle 118">
            <a:extLst>
              <a:ext uri="{FF2B5EF4-FFF2-40B4-BE49-F238E27FC236}">
                <a16:creationId xmlns:a16="http://schemas.microsoft.com/office/drawing/2014/main" id="{AFF33782-5EF3-34F3-64C7-D31780EFE0ED}"/>
              </a:ext>
            </a:extLst>
          </p:cNvPr>
          <p:cNvSpPr/>
          <p:nvPr/>
        </p:nvSpPr>
        <p:spPr>
          <a:xfrm>
            <a:off x="10283457" y="5551644"/>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2791.810</a:t>
            </a:r>
          </a:p>
        </p:txBody>
      </p:sp>
      <p:sp>
        <p:nvSpPr>
          <p:cNvPr id="120" name="Rectangle 119">
            <a:extLst>
              <a:ext uri="{FF2B5EF4-FFF2-40B4-BE49-F238E27FC236}">
                <a16:creationId xmlns:a16="http://schemas.microsoft.com/office/drawing/2014/main" id="{67223E9A-C61F-0EBD-B6BB-C7FFF1E3077A}"/>
              </a:ext>
            </a:extLst>
          </p:cNvPr>
          <p:cNvSpPr/>
          <p:nvPr/>
        </p:nvSpPr>
        <p:spPr>
          <a:xfrm>
            <a:off x="2394978" y="5878383"/>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21" name="Rectangle 120">
            <a:extLst>
              <a:ext uri="{FF2B5EF4-FFF2-40B4-BE49-F238E27FC236}">
                <a16:creationId xmlns:a16="http://schemas.microsoft.com/office/drawing/2014/main" id="{0F219E98-168B-5CA7-A71E-6BFD9FC9C729}"/>
              </a:ext>
            </a:extLst>
          </p:cNvPr>
          <p:cNvSpPr/>
          <p:nvPr/>
        </p:nvSpPr>
        <p:spPr>
          <a:xfrm>
            <a:off x="3972143" y="5878383"/>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22" name="Rectangle 121">
            <a:extLst>
              <a:ext uri="{FF2B5EF4-FFF2-40B4-BE49-F238E27FC236}">
                <a16:creationId xmlns:a16="http://schemas.microsoft.com/office/drawing/2014/main" id="{AA346F21-15F5-B258-A1B0-9EF2CE8F8282}"/>
              </a:ext>
            </a:extLst>
          </p:cNvPr>
          <p:cNvSpPr/>
          <p:nvPr/>
        </p:nvSpPr>
        <p:spPr>
          <a:xfrm>
            <a:off x="5551962" y="5878383"/>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23" name="Rectangle 122">
            <a:extLst>
              <a:ext uri="{FF2B5EF4-FFF2-40B4-BE49-F238E27FC236}">
                <a16:creationId xmlns:a16="http://schemas.microsoft.com/office/drawing/2014/main" id="{A90A5747-8C92-63D7-7EAE-6FFD3DB036A9}"/>
              </a:ext>
            </a:extLst>
          </p:cNvPr>
          <p:cNvSpPr/>
          <p:nvPr/>
        </p:nvSpPr>
        <p:spPr>
          <a:xfrm>
            <a:off x="7129127" y="5878383"/>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24" name="Rectangle 123">
            <a:extLst>
              <a:ext uri="{FF2B5EF4-FFF2-40B4-BE49-F238E27FC236}">
                <a16:creationId xmlns:a16="http://schemas.microsoft.com/office/drawing/2014/main" id="{094FC529-4709-F2D8-0987-0FEFBED9BDA4}"/>
              </a:ext>
            </a:extLst>
          </p:cNvPr>
          <p:cNvSpPr/>
          <p:nvPr/>
        </p:nvSpPr>
        <p:spPr>
          <a:xfrm>
            <a:off x="8706292" y="5878383"/>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25" name="Rectangle 124">
            <a:extLst>
              <a:ext uri="{FF2B5EF4-FFF2-40B4-BE49-F238E27FC236}">
                <a16:creationId xmlns:a16="http://schemas.microsoft.com/office/drawing/2014/main" id="{2AB2449A-EE40-5022-8C5B-67B528E3640F}"/>
              </a:ext>
            </a:extLst>
          </p:cNvPr>
          <p:cNvSpPr/>
          <p:nvPr/>
        </p:nvSpPr>
        <p:spPr>
          <a:xfrm>
            <a:off x="10283457" y="5878383"/>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26" name="Rectangle 125">
            <a:extLst>
              <a:ext uri="{FF2B5EF4-FFF2-40B4-BE49-F238E27FC236}">
                <a16:creationId xmlns:a16="http://schemas.microsoft.com/office/drawing/2014/main" id="{02EFCDEC-05EF-1E11-397D-4392CC7E1AC2}"/>
              </a:ext>
            </a:extLst>
          </p:cNvPr>
          <p:cNvSpPr/>
          <p:nvPr/>
        </p:nvSpPr>
        <p:spPr>
          <a:xfrm>
            <a:off x="2394978" y="6205122"/>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27" name="Rectangle 126">
            <a:extLst>
              <a:ext uri="{FF2B5EF4-FFF2-40B4-BE49-F238E27FC236}">
                <a16:creationId xmlns:a16="http://schemas.microsoft.com/office/drawing/2014/main" id="{7A815464-9B7B-67D8-BED7-207A4F98EECB}"/>
              </a:ext>
            </a:extLst>
          </p:cNvPr>
          <p:cNvSpPr/>
          <p:nvPr/>
        </p:nvSpPr>
        <p:spPr>
          <a:xfrm>
            <a:off x="3972143" y="6205122"/>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18579.224</a:t>
            </a:r>
          </a:p>
        </p:txBody>
      </p:sp>
      <p:sp>
        <p:nvSpPr>
          <p:cNvPr id="128" name="Rectangle 127">
            <a:extLst>
              <a:ext uri="{FF2B5EF4-FFF2-40B4-BE49-F238E27FC236}">
                <a16:creationId xmlns:a16="http://schemas.microsoft.com/office/drawing/2014/main" id="{5C4E4EB4-7176-BDE0-9EB4-C404FF373B13}"/>
              </a:ext>
            </a:extLst>
          </p:cNvPr>
          <p:cNvSpPr/>
          <p:nvPr/>
        </p:nvSpPr>
        <p:spPr>
          <a:xfrm>
            <a:off x="5551962" y="6205122"/>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29" name="Rectangle 128">
            <a:extLst>
              <a:ext uri="{FF2B5EF4-FFF2-40B4-BE49-F238E27FC236}">
                <a16:creationId xmlns:a16="http://schemas.microsoft.com/office/drawing/2014/main" id="{B13BDDD8-1567-53C6-0B5B-2D3DD0C7D9E5}"/>
              </a:ext>
            </a:extLst>
          </p:cNvPr>
          <p:cNvSpPr/>
          <p:nvPr/>
        </p:nvSpPr>
        <p:spPr>
          <a:xfrm>
            <a:off x="7129127" y="6205122"/>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30" name="Rectangle 129">
            <a:extLst>
              <a:ext uri="{FF2B5EF4-FFF2-40B4-BE49-F238E27FC236}">
                <a16:creationId xmlns:a16="http://schemas.microsoft.com/office/drawing/2014/main" id="{E9C08926-0825-5FEC-2B5F-FC1F7366214B}"/>
              </a:ext>
            </a:extLst>
          </p:cNvPr>
          <p:cNvSpPr/>
          <p:nvPr/>
        </p:nvSpPr>
        <p:spPr>
          <a:xfrm>
            <a:off x="8706292" y="6205122"/>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131" name="Rectangle 130">
            <a:extLst>
              <a:ext uri="{FF2B5EF4-FFF2-40B4-BE49-F238E27FC236}">
                <a16:creationId xmlns:a16="http://schemas.microsoft.com/office/drawing/2014/main" id="{D0115D9A-8680-0814-753E-8EFA968A850F}"/>
              </a:ext>
            </a:extLst>
          </p:cNvPr>
          <p:cNvSpPr/>
          <p:nvPr/>
        </p:nvSpPr>
        <p:spPr>
          <a:xfrm>
            <a:off x="10283457" y="6205122"/>
            <a:ext cx="1070343" cy="329610"/>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18579.224</a:t>
            </a:r>
          </a:p>
        </p:txBody>
      </p:sp>
      <p:sp>
        <p:nvSpPr>
          <p:cNvPr id="133" name="TextBox 132">
            <a:extLst>
              <a:ext uri="{FF2B5EF4-FFF2-40B4-BE49-F238E27FC236}">
                <a16:creationId xmlns:a16="http://schemas.microsoft.com/office/drawing/2014/main" id="{DB1D5AA1-31F7-92B2-3A6B-1525F6B72450}"/>
              </a:ext>
            </a:extLst>
          </p:cNvPr>
          <p:cNvSpPr txBox="1"/>
          <p:nvPr/>
        </p:nvSpPr>
        <p:spPr>
          <a:xfrm>
            <a:off x="496744" y="5812356"/>
            <a:ext cx="1898234" cy="461665"/>
          </a:xfrm>
          <a:prstGeom prst="rect">
            <a:avLst/>
          </a:prstGeom>
          <a:noFill/>
        </p:spPr>
        <p:txBody>
          <a:bodyPr wrap="square" rtlCol="0" anchor="ctr">
            <a:spAutoFit/>
          </a:bodyPr>
          <a:lstStyle/>
          <a:p>
            <a:pPr algn="ctr"/>
            <a:r>
              <a:rPr lang="en-US" sz="1200" b="1" dirty="0"/>
              <a:t>Encoder Input</a:t>
            </a:r>
          </a:p>
          <a:p>
            <a:pPr algn="ctr"/>
            <a:r>
              <a:rPr lang="en-US" sz="1200" dirty="0">
                <a:latin typeface="+mj-lt"/>
              </a:rPr>
              <a:t>(vector of size 512)</a:t>
            </a:r>
          </a:p>
        </p:txBody>
      </p:sp>
      <mc:AlternateContent xmlns:mc="http://schemas.openxmlformats.org/markup-compatibility/2006">
        <mc:Choice xmlns:a14="http://schemas.microsoft.com/office/drawing/2010/main" Requires="a14">
          <p:sp>
            <p:nvSpPr>
              <p:cNvPr id="134" name="TextBox 133">
                <a:extLst>
                  <a:ext uri="{FF2B5EF4-FFF2-40B4-BE49-F238E27FC236}">
                    <a16:creationId xmlns:a16="http://schemas.microsoft.com/office/drawing/2014/main" id="{4C5DD484-0E01-1C16-D0DA-66E99C6CB74E}"/>
                  </a:ext>
                </a:extLst>
              </p:cNvPr>
              <p:cNvSpPr txBox="1"/>
              <p:nvPr/>
            </p:nvSpPr>
            <p:spPr>
              <a:xfrm>
                <a:off x="2817137" y="5160398"/>
                <a:ext cx="2260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34" name="TextBox 133">
                <a:extLst>
                  <a:ext uri="{FF2B5EF4-FFF2-40B4-BE49-F238E27FC236}">
                    <a16:creationId xmlns:a16="http://schemas.microsoft.com/office/drawing/2014/main" id="{4C5DD484-0E01-1C16-D0DA-66E99C6CB74E}"/>
                  </a:ext>
                </a:extLst>
              </p:cNvPr>
              <p:cNvSpPr txBox="1">
                <a:spLocks noRot="1" noChangeAspect="1" noMove="1" noResize="1" noEditPoints="1" noAdjustHandles="1" noChangeArrowheads="1" noChangeShapeType="1" noTextEdit="1"/>
              </p:cNvSpPr>
              <p:nvPr/>
            </p:nvSpPr>
            <p:spPr>
              <a:xfrm>
                <a:off x="2817137" y="5160398"/>
                <a:ext cx="226023" cy="276999"/>
              </a:xfrm>
              <a:prstGeom prst="rect">
                <a:avLst/>
              </a:prstGeom>
              <a:blipFill>
                <a:blip r:embed="rId4"/>
                <a:stretch>
                  <a:fillRect l="-10526" r="-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BCD44706-BC2F-FFBA-5CBD-8F6C04CD1A1F}"/>
                  </a:ext>
                </a:extLst>
              </p:cNvPr>
              <p:cNvSpPr txBox="1"/>
              <p:nvPr/>
            </p:nvSpPr>
            <p:spPr>
              <a:xfrm>
                <a:off x="4394304" y="5167312"/>
                <a:ext cx="2260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35" name="TextBox 134">
                <a:extLst>
                  <a:ext uri="{FF2B5EF4-FFF2-40B4-BE49-F238E27FC236}">
                    <a16:creationId xmlns:a16="http://schemas.microsoft.com/office/drawing/2014/main" id="{BCD44706-BC2F-FFBA-5CBD-8F6C04CD1A1F}"/>
                  </a:ext>
                </a:extLst>
              </p:cNvPr>
              <p:cNvSpPr txBox="1">
                <a:spLocks noRot="1" noChangeAspect="1" noMove="1" noResize="1" noEditPoints="1" noAdjustHandles="1" noChangeArrowheads="1" noChangeShapeType="1" noTextEdit="1"/>
              </p:cNvSpPr>
              <p:nvPr/>
            </p:nvSpPr>
            <p:spPr>
              <a:xfrm>
                <a:off x="4394304" y="5167312"/>
                <a:ext cx="226023" cy="276999"/>
              </a:xfrm>
              <a:prstGeom prst="rect">
                <a:avLst/>
              </a:prstGeom>
              <a:blipFill>
                <a:blip r:embed="rId5"/>
                <a:stretch>
                  <a:fillRect l="-16667"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71326B71-5A1C-5AD9-45F6-C01EEDEF06FF}"/>
                  </a:ext>
                </a:extLst>
              </p:cNvPr>
              <p:cNvSpPr txBox="1"/>
              <p:nvPr/>
            </p:nvSpPr>
            <p:spPr>
              <a:xfrm>
                <a:off x="5982990" y="5154647"/>
                <a:ext cx="2260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36" name="TextBox 135">
                <a:extLst>
                  <a:ext uri="{FF2B5EF4-FFF2-40B4-BE49-F238E27FC236}">
                    <a16:creationId xmlns:a16="http://schemas.microsoft.com/office/drawing/2014/main" id="{71326B71-5A1C-5AD9-45F6-C01EEDEF06FF}"/>
                  </a:ext>
                </a:extLst>
              </p:cNvPr>
              <p:cNvSpPr txBox="1">
                <a:spLocks noRot="1" noChangeAspect="1" noMove="1" noResize="1" noEditPoints="1" noAdjustHandles="1" noChangeArrowheads="1" noChangeShapeType="1" noTextEdit="1"/>
              </p:cNvSpPr>
              <p:nvPr/>
            </p:nvSpPr>
            <p:spPr>
              <a:xfrm>
                <a:off x="5982990" y="5154647"/>
                <a:ext cx="226023" cy="276999"/>
              </a:xfrm>
              <a:prstGeom prst="rect">
                <a:avLst/>
              </a:prstGeom>
              <a:blipFill>
                <a:blip r:embed="rId6"/>
                <a:stretch>
                  <a:fillRect l="-10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7" name="TextBox 136">
                <a:extLst>
                  <a:ext uri="{FF2B5EF4-FFF2-40B4-BE49-F238E27FC236}">
                    <a16:creationId xmlns:a16="http://schemas.microsoft.com/office/drawing/2014/main" id="{A3BD5569-CBFC-5BCF-2248-6FCBDE60D1CD}"/>
                  </a:ext>
                </a:extLst>
              </p:cNvPr>
              <p:cNvSpPr txBox="1"/>
              <p:nvPr/>
            </p:nvSpPr>
            <p:spPr>
              <a:xfrm>
                <a:off x="7551286" y="5160897"/>
                <a:ext cx="2260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37" name="TextBox 136">
                <a:extLst>
                  <a:ext uri="{FF2B5EF4-FFF2-40B4-BE49-F238E27FC236}">
                    <a16:creationId xmlns:a16="http://schemas.microsoft.com/office/drawing/2014/main" id="{A3BD5569-CBFC-5BCF-2248-6FCBDE60D1CD}"/>
                  </a:ext>
                </a:extLst>
              </p:cNvPr>
              <p:cNvSpPr txBox="1">
                <a:spLocks noRot="1" noChangeAspect="1" noMove="1" noResize="1" noEditPoints="1" noAdjustHandles="1" noChangeArrowheads="1" noChangeShapeType="1" noTextEdit="1"/>
              </p:cNvSpPr>
              <p:nvPr/>
            </p:nvSpPr>
            <p:spPr>
              <a:xfrm>
                <a:off x="7551286" y="5160897"/>
                <a:ext cx="226023" cy="276999"/>
              </a:xfrm>
              <a:prstGeom prst="rect">
                <a:avLst/>
              </a:prstGeom>
              <a:blipFill>
                <a:blip r:embed="rId7"/>
                <a:stretch>
                  <a:fillRect l="-10526" r="-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2996A6E4-4523-2629-52F7-E35E435624D4}"/>
                  </a:ext>
                </a:extLst>
              </p:cNvPr>
              <p:cNvSpPr txBox="1"/>
              <p:nvPr/>
            </p:nvSpPr>
            <p:spPr>
              <a:xfrm>
                <a:off x="9148840" y="5167312"/>
                <a:ext cx="2260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38" name="TextBox 137">
                <a:extLst>
                  <a:ext uri="{FF2B5EF4-FFF2-40B4-BE49-F238E27FC236}">
                    <a16:creationId xmlns:a16="http://schemas.microsoft.com/office/drawing/2014/main" id="{2996A6E4-4523-2629-52F7-E35E435624D4}"/>
                  </a:ext>
                </a:extLst>
              </p:cNvPr>
              <p:cNvSpPr txBox="1">
                <a:spLocks noRot="1" noChangeAspect="1" noMove="1" noResize="1" noEditPoints="1" noAdjustHandles="1" noChangeArrowheads="1" noChangeShapeType="1" noTextEdit="1"/>
              </p:cNvSpPr>
              <p:nvPr/>
            </p:nvSpPr>
            <p:spPr>
              <a:xfrm>
                <a:off x="9148840" y="5167312"/>
                <a:ext cx="226023" cy="276999"/>
              </a:xfrm>
              <a:prstGeom prst="rect">
                <a:avLst/>
              </a:prstGeom>
              <a:blipFill>
                <a:blip r:embed="rId8"/>
                <a:stretch>
                  <a:fillRect l="-10526" r="-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CAD5C7C1-0684-C08A-4D52-3B20297CC12A}"/>
                  </a:ext>
                </a:extLst>
              </p:cNvPr>
              <p:cNvSpPr txBox="1"/>
              <p:nvPr/>
            </p:nvSpPr>
            <p:spPr>
              <a:xfrm>
                <a:off x="10700795" y="5168458"/>
                <a:ext cx="2260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39" name="TextBox 138">
                <a:extLst>
                  <a:ext uri="{FF2B5EF4-FFF2-40B4-BE49-F238E27FC236}">
                    <a16:creationId xmlns:a16="http://schemas.microsoft.com/office/drawing/2014/main" id="{CAD5C7C1-0684-C08A-4D52-3B20297CC12A}"/>
                  </a:ext>
                </a:extLst>
              </p:cNvPr>
              <p:cNvSpPr txBox="1">
                <a:spLocks noRot="1" noChangeAspect="1" noMove="1" noResize="1" noEditPoints="1" noAdjustHandles="1" noChangeArrowheads="1" noChangeShapeType="1" noTextEdit="1"/>
              </p:cNvSpPr>
              <p:nvPr/>
            </p:nvSpPr>
            <p:spPr>
              <a:xfrm>
                <a:off x="10700795" y="5168458"/>
                <a:ext cx="226023" cy="276999"/>
              </a:xfrm>
              <a:prstGeom prst="rect">
                <a:avLst/>
              </a:prstGeom>
              <a:blipFill>
                <a:blip r:embed="rId8"/>
                <a:stretch>
                  <a:fillRect l="-10526" r="-10526"/>
                </a:stretch>
              </a:blipFill>
            </p:spPr>
            <p:txBody>
              <a:bodyPr/>
              <a:lstStyle/>
              <a:p>
                <a:r>
                  <a:rPr lang="en-US">
                    <a:noFill/>
                  </a:rPr>
                  <a:t> </a:t>
                </a:r>
              </a:p>
            </p:txBody>
          </p:sp>
        </mc:Fallback>
      </mc:AlternateContent>
    </p:spTree>
    <p:extLst>
      <p:ext uri="{BB962C8B-B14F-4D97-AF65-F5344CB8AC3E}">
        <p14:creationId xmlns:p14="http://schemas.microsoft.com/office/powerpoint/2010/main" val="4001612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Rotary Positional </a:t>
            </a:r>
            <a:br>
              <a:rPr lang="en-US" sz="3200" b="1" dirty="0">
                <a:latin typeface="Helvetica Neue" panose="02000503000000020004" pitchFamily="2" charset="0"/>
                <a:ea typeface="Helvetica Neue" panose="02000503000000020004" pitchFamily="2" charset="0"/>
                <a:cs typeface="Helvetica Neue" panose="02000503000000020004" pitchFamily="2" charset="0"/>
              </a:rPr>
            </a:br>
            <a:r>
              <a:rPr lang="en-US" sz="3200" b="1" dirty="0">
                <a:latin typeface="Helvetica Neue" panose="02000503000000020004" pitchFamily="2" charset="0"/>
                <a:ea typeface="Helvetica Neue" panose="02000503000000020004" pitchFamily="2" charset="0"/>
                <a:cs typeface="Helvetica Neue" panose="02000503000000020004" pitchFamily="2" charset="0"/>
              </a:rPr>
              <a:t>Encoding?</a:t>
            </a:r>
          </a:p>
        </p:txBody>
      </p:sp>
      <p:pic>
        <p:nvPicPr>
          <p:cNvPr id="4" name="Picture 3">
            <a:extLst>
              <a:ext uri="{FF2B5EF4-FFF2-40B4-BE49-F238E27FC236}">
                <a16:creationId xmlns:a16="http://schemas.microsoft.com/office/drawing/2014/main" id="{36212547-CDB5-8CE0-C165-4451EA6CC002}"/>
              </a:ext>
            </a:extLst>
          </p:cNvPr>
          <p:cNvPicPr>
            <a:picLocks noChangeAspect="1"/>
          </p:cNvPicPr>
          <p:nvPr/>
        </p:nvPicPr>
        <p:blipFill>
          <a:blip r:embed="rId2"/>
          <a:stretch>
            <a:fillRect/>
          </a:stretch>
        </p:blipFill>
        <p:spPr>
          <a:xfrm>
            <a:off x="6785601" y="613766"/>
            <a:ext cx="3995253" cy="5166728"/>
          </a:xfrm>
          <a:prstGeom prst="rect">
            <a:avLst/>
          </a:prstGeom>
        </p:spPr>
      </p:pic>
      <p:sp>
        <p:nvSpPr>
          <p:cNvPr id="8" name="TextBox 7">
            <a:extLst>
              <a:ext uri="{FF2B5EF4-FFF2-40B4-BE49-F238E27FC236}">
                <a16:creationId xmlns:a16="http://schemas.microsoft.com/office/drawing/2014/main" id="{23A65809-229F-B7DB-585F-B59D136859DC}"/>
              </a:ext>
            </a:extLst>
          </p:cNvPr>
          <p:cNvSpPr txBox="1"/>
          <p:nvPr/>
        </p:nvSpPr>
        <p:spPr>
          <a:xfrm>
            <a:off x="7501699" y="5754211"/>
            <a:ext cx="1339702" cy="369332"/>
          </a:xfrm>
          <a:prstGeom prst="rect">
            <a:avLst/>
          </a:prstGeom>
          <a:noFill/>
        </p:spPr>
        <p:txBody>
          <a:bodyPr wrap="square" rtlCol="0" anchor="ctr">
            <a:spAutoFit/>
          </a:bodyPr>
          <a:lstStyle/>
          <a:p>
            <a:pPr algn="ctr"/>
            <a:r>
              <a:rPr lang="en-US" b="1" dirty="0" err="1"/>
              <a:t>LLaMA</a:t>
            </a:r>
            <a:endParaRPr lang="en-US" b="1" dirty="0"/>
          </a:p>
        </p:txBody>
      </p:sp>
      <p:cxnSp>
        <p:nvCxnSpPr>
          <p:cNvPr id="2" name="Straight Arrow Connector 1">
            <a:extLst>
              <a:ext uri="{FF2B5EF4-FFF2-40B4-BE49-F238E27FC236}">
                <a16:creationId xmlns:a16="http://schemas.microsoft.com/office/drawing/2014/main" id="{F726443E-9513-3E1B-841C-9FDB5736145D}"/>
              </a:ext>
            </a:extLst>
          </p:cNvPr>
          <p:cNvCxnSpPr>
            <a:cxnSpLocks/>
          </p:cNvCxnSpPr>
          <p:nvPr/>
        </p:nvCxnSpPr>
        <p:spPr>
          <a:xfrm>
            <a:off x="3960340" y="4291744"/>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4242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C4FDB-8DEA-8236-8F1E-6D661501B891}"/>
              </a:ext>
            </a:extLst>
          </p:cNvPr>
          <p:cNvSpPr>
            <a:spLocks noGrp="1"/>
          </p:cNvSpPr>
          <p:nvPr>
            <p:ph type="body" idx="1"/>
          </p:nvPr>
        </p:nvSpPr>
        <p:spPr>
          <a:xfrm>
            <a:off x="839788" y="615950"/>
            <a:ext cx="5157787" cy="823912"/>
          </a:xfrm>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Prerequisites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0852995-7A4F-95A6-F95B-C0715653DD2D}"/>
                  </a:ext>
                </a:extLst>
              </p:cNvPr>
              <p:cNvSpPr>
                <a:spLocks noGrp="1"/>
              </p:cNvSpPr>
              <p:nvPr>
                <p:ph sz="half" idx="2"/>
              </p:nvPr>
            </p:nvSpPr>
            <p:spPr>
              <a:xfrm>
                <a:off x="839788" y="1669312"/>
                <a:ext cx="5157787" cy="4520351"/>
              </a:xfrm>
            </p:spPr>
            <p:txBody>
              <a:bodyPr anchor="t">
                <a:normAutofit/>
              </a:bodyPr>
              <a:lstStyle/>
              <a:p>
                <a:pPr>
                  <a:lnSpc>
                    <a:spcPct val="150000"/>
                  </a:lnSpc>
                </a:pPr>
                <a:r>
                  <a:rPr lang="en-US" sz="2000" dirty="0">
                    <a:latin typeface="+mj-lt"/>
                    <a:ea typeface="Helvetica Neue" panose="02000503000000020004" pitchFamily="2" charset="0"/>
                    <a:cs typeface="Helvetica Neue" panose="02000503000000020004" pitchFamily="2" charset="0"/>
                  </a:rPr>
                  <a:t>Structure of the Transformer model and how the attention mechanism works</a:t>
                </a:r>
              </a:p>
              <a:p>
                <a:pPr>
                  <a:lnSpc>
                    <a:spcPct val="150000"/>
                  </a:lnSpc>
                </a:pPr>
                <a:r>
                  <a:rPr lang="en-US" sz="2000" dirty="0">
                    <a:latin typeface="+mj-lt"/>
                    <a:ea typeface="Helvetica Neue" panose="02000503000000020004" pitchFamily="2" charset="0"/>
                    <a:cs typeface="Helvetica Neue" panose="02000503000000020004" pitchFamily="2" charset="0"/>
                  </a:rPr>
                  <a:t>Training and inference of a Transformer model</a:t>
                </a:r>
              </a:p>
              <a:p>
                <a:pPr>
                  <a:lnSpc>
                    <a:spcPct val="150000"/>
                  </a:lnSpc>
                </a:pPr>
                <a:r>
                  <a:rPr lang="en-US" sz="2000" dirty="0">
                    <a:latin typeface="+mj-lt"/>
                    <a:ea typeface="Helvetica Neue" panose="02000503000000020004" pitchFamily="2" charset="0"/>
                    <a:cs typeface="Helvetica Neue" panose="02000503000000020004" pitchFamily="2" charset="0"/>
                  </a:rPr>
                  <a:t>Linear algebra</a:t>
                </a:r>
              </a:p>
              <a:p>
                <a:pPr lvl="1">
                  <a:lnSpc>
                    <a:spcPct val="150000"/>
                  </a:lnSpc>
                </a:pPr>
                <a:r>
                  <a:rPr lang="en-US" sz="1600" dirty="0">
                    <a:latin typeface="+mj-lt"/>
                    <a:ea typeface="Helvetica Neue" panose="02000503000000020004" pitchFamily="2" charset="0"/>
                    <a:cs typeface="Helvetica Neue" panose="02000503000000020004" pitchFamily="2" charset="0"/>
                  </a:rPr>
                  <a:t>Matrix Multiplication</a:t>
                </a:r>
              </a:p>
              <a:p>
                <a:pPr lvl="1">
                  <a:lnSpc>
                    <a:spcPct val="150000"/>
                  </a:lnSpc>
                </a:pPr>
                <a:r>
                  <a:rPr lang="en-US" sz="1600" dirty="0">
                    <a:latin typeface="+mj-lt"/>
                    <a:ea typeface="Helvetica Neue" panose="02000503000000020004" pitchFamily="2" charset="0"/>
                    <a:cs typeface="Helvetica Neue" panose="02000503000000020004" pitchFamily="2" charset="0"/>
                  </a:rPr>
                  <a:t>Dot product</a:t>
                </a:r>
              </a:p>
              <a:p>
                <a:pPr>
                  <a:lnSpc>
                    <a:spcPct val="150000"/>
                  </a:lnSpc>
                </a:pPr>
                <a:r>
                  <a:rPr lang="en-US" sz="2000" dirty="0">
                    <a:latin typeface="+mj-lt"/>
                    <a:ea typeface="Helvetica Neue" panose="02000503000000020004" pitchFamily="2" charset="0"/>
                    <a:cs typeface="Helvetica Neue" panose="02000503000000020004" pitchFamily="2" charset="0"/>
                  </a:rPr>
                  <a:t>Complex numbers</a:t>
                </a:r>
              </a:p>
              <a:p>
                <a:pPr lvl="1">
                  <a:lnSpc>
                    <a:spcPct val="150000"/>
                  </a:lnSpc>
                </a:pPr>
                <a:r>
                  <a:rPr lang="en-US" sz="1600" dirty="0">
                    <a:latin typeface="+mj-lt"/>
                    <a:ea typeface="Helvetica Neue" panose="02000503000000020004" pitchFamily="2" charset="0"/>
                    <a:cs typeface="Helvetica Neue" panose="02000503000000020004" pitchFamily="2" charset="0"/>
                  </a:rPr>
                  <a:t>Euler’s formula (not fundamental, nice to know)</a:t>
                </a:r>
              </a:p>
              <a:p>
                <a:pPr marL="457200" lvl="1" indent="0">
                  <a:lnSpc>
                    <a:spcPct val="150000"/>
                  </a:lnSpc>
                  <a:buNone/>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ea typeface="Helvetica Neue" panose="02000503000000020004" pitchFamily="2" charset="0"/>
                              <a:cs typeface="Helvetica Neue" panose="02000503000000020004" pitchFamily="2" charset="0"/>
                            </a:rPr>
                          </m:ctrlPr>
                        </m:sSupPr>
                        <m:e>
                          <m:r>
                            <a:rPr lang="en-US" sz="1600" b="0" i="1" smtClean="0">
                              <a:latin typeface="Cambria Math" panose="02040503050406030204" pitchFamily="18" charset="0"/>
                              <a:ea typeface="Helvetica Neue" panose="02000503000000020004" pitchFamily="2" charset="0"/>
                              <a:cs typeface="Helvetica Neue" panose="02000503000000020004" pitchFamily="2" charset="0"/>
                            </a:rPr>
                            <m:t>𝑒</m:t>
                          </m:r>
                        </m:e>
                        <m:sup>
                          <m:r>
                            <a:rPr lang="en-US" sz="1600" b="0" i="1" smtClean="0">
                              <a:latin typeface="Cambria Math" panose="02040503050406030204" pitchFamily="18" charset="0"/>
                              <a:ea typeface="Helvetica Neue" panose="02000503000000020004" pitchFamily="2" charset="0"/>
                              <a:cs typeface="Helvetica Neue" panose="02000503000000020004" pitchFamily="2" charset="0"/>
                            </a:rPr>
                            <m:t>𝑖𝑥</m:t>
                          </m:r>
                        </m:sup>
                      </m:sSup>
                      <m:r>
                        <a:rPr lang="en-US" sz="1600" b="0" i="1" smtClean="0">
                          <a:latin typeface="Cambria Math" panose="02040503050406030204" pitchFamily="18" charset="0"/>
                          <a:ea typeface="Helvetica Neue" panose="02000503000000020004" pitchFamily="2" charset="0"/>
                          <a:cs typeface="Helvetica Neue" panose="02000503000000020004" pitchFamily="2" charset="0"/>
                        </a:rPr>
                        <m:t>= </m:t>
                      </m:r>
                      <m:func>
                        <m:funcPr>
                          <m:ctrlPr>
                            <a:rPr lang="en-US" sz="1600" b="0" i="1" smtClean="0">
                              <a:latin typeface="Cambria Math" panose="02040503050406030204" pitchFamily="18" charset="0"/>
                              <a:ea typeface="Helvetica Neue" panose="02000503000000020004" pitchFamily="2" charset="0"/>
                              <a:cs typeface="Helvetica Neue" panose="02000503000000020004" pitchFamily="2" charset="0"/>
                            </a:rPr>
                          </m:ctrlPr>
                        </m:funcPr>
                        <m:fName>
                          <m:r>
                            <m:rPr>
                              <m:sty m:val="p"/>
                            </m:rPr>
                            <a:rPr lang="en-US" sz="1600" b="0" i="0" smtClean="0">
                              <a:latin typeface="Cambria Math" panose="02040503050406030204" pitchFamily="18" charset="0"/>
                              <a:ea typeface="Helvetica Neue" panose="02000503000000020004" pitchFamily="2" charset="0"/>
                              <a:cs typeface="Helvetica Neue" panose="02000503000000020004" pitchFamily="2" charset="0"/>
                            </a:rPr>
                            <m:t>cos</m:t>
                          </m:r>
                        </m:fName>
                        <m:e>
                          <m:r>
                            <a:rPr lang="en-US" sz="1600" b="0" i="1" smtClean="0">
                              <a:latin typeface="Cambria Math" panose="02040503050406030204" pitchFamily="18" charset="0"/>
                              <a:ea typeface="Helvetica Neue" panose="02000503000000020004" pitchFamily="2" charset="0"/>
                              <a:cs typeface="Helvetica Neue" panose="02000503000000020004" pitchFamily="2" charset="0"/>
                            </a:rPr>
                            <m:t>𝑥</m:t>
                          </m:r>
                        </m:e>
                      </m:func>
                      <m:r>
                        <a:rPr lang="en-US" sz="1600" b="0" i="1" smtClean="0">
                          <a:latin typeface="Cambria Math" panose="02040503050406030204" pitchFamily="18" charset="0"/>
                          <a:ea typeface="Helvetica Neue" panose="02000503000000020004" pitchFamily="2" charset="0"/>
                          <a:cs typeface="Helvetica Neue" panose="02000503000000020004" pitchFamily="2" charset="0"/>
                        </a:rPr>
                        <m:t>+ </m:t>
                      </m:r>
                      <m:func>
                        <m:funcPr>
                          <m:ctrlPr>
                            <a:rPr lang="en-US" sz="1600" b="0" i="1" smtClean="0">
                              <a:latin typeface="Cambria Math" panose="02040503050406030204" pitchFamily="18" charset="0"/>
                              <a:ea typeface="Helvetica Neue" panose="02000503000000020004" pitchFamily="2" charset="0"/>
                              <a:cs typeface="Helvetica Neue" panose="02000503000000020004" pitchFamily="2" charset="0"/>
                            </a:rPr>
                          </m:ctrlPr>
                        </m:funcPr>
                        <m:fName>
                          <m:r>
                            <a:rPr lang="en-US" sz="1600" b="0" i="1" smtClean="0">
                              <a:latin typeface="Cambria Math" panose="02040503050406030204" pitchFamily="18" charset="0"/>
                              <a:ea typeface="Helvetica Neue" panose="02000503000000020004" pitchFamily="2" charset="0"/>
                              <a:cs typeface="Helvetica Neue" panose="02000503000000020004" pitchFamily="2" charset="0"/>
                            </a:rPr>
                            <m:t>𝑖</m:t>
                          </m:r>
                          <m:r>
                            <a:rPr lang="en-US" sz="1600" b="0" i="0" smtClean="0">
                              <a:latin typeface="Cambria Math" panose="02040503050406030204" pitchFamily="18" charset="0"/>
                              <a:ea typeface="Helvetica Neue" panose="02000503000000020004" pitchFamily="2" charset="0"/>
                              <a:cs typeface="Helvetica Neue" panose="02000503000000020004" pitchFamily="2" charset="0"/>
                            </a:rPr>
                            <m:t> </m:t>
                          </m:r>
                          <m:r>
                            <m:rPr>
                              <m:sty m:val="p"/>
                            </m:rPr>
                            <a:rPr lang="en-US" sz="1600" b="0" i="0" smtClean="0">
                              <a:latin typeface="Cambria Math" panose="02040503050406030204" pitchFamily="18" charset="0"/>
                              <a:ea typeface="Helvetica Neue" panose="02000503000000020004" pitchFamily="2" charset="0"/>
                              <a:cs typeface="Helvetica Neue" panose="02000503000000020004" pitchFamily="2" charset="0"/>
                            </a:rPr>
                            <m:t>sin</m:t>
                          </m:r>
                        </m:fName>
                        <m:e>
                          <m:r>
                            <a:rPr lang="en-US" sz="1600" b="0" i="1" smtClean="0">
                              <a:latin typeface="Cambria Math" panose="02040503050406030204" pitchFamily="18" charset="0"/>
                              <a:ea typeface="Helvetica Neue" panose="02000503000000020004" pitchFamily="2" charset="0"/>
                              <a:cs typeface="Helvetica Neue" panose="02000503000000020004" pitchFamily="2" charset="0"/>
                            </a:rPr>
                            <m:t>𝑥</m:t>
                          </m:r>
                        </m:e>
                      </m:func>
                    </m:oMath>
                  </m:oMathPara>
                </a14:m>
                <a:endParaRPr lang="en-US" sz="1600" dirty="0">
                  <a:latin typeface="+mj-lt"/>
                  <a:ea typeface="Helvetica Neue" panose="02000503000000020004" pitchFamily="2" charset="0"/>
                  <a:cs typeface="Helvetica Neue" panose="02000503000000020004" pitchFamily="2" charset="0"/>
                </a:endParaRPr>
              </a:p>
            </p:txBody>
          </p:sp>
        </mc:Choice>
        <mc:Fallback>
          <p:sp>
            <p:nvSpPr>
              <p:cNvPr id="4" name="Content Placeholder 3">
                <a:extLst>
                  <a:ext uri="{FF2B5EF4-FFF2-40B4-BE49-F238E27FC236}">
                    <a16:creationId xmlns:a16="http://schemas.microsoft.com/office/drawing/2014/main" id="{00852995-7A4F-95A6-F95B-C0715653DD2D}"/>
                  </a:ext>
                </a:extLst>
              </p:cNvPr>
              <p:cNvSpPr>
                <a:spLocks noGrp="1" noRot="1" noChangeAspect="1" noMove="1" noResize="1" noEditPoints="1" noAdjustHandles="1" noChangeArrowheads="1" noChangeShapeType="1" noTextEdit="1"/>
              </p:cNvSpPr>
              <p:nvPr>
                <p:ph sz="half" idx="2"/>
              </p:nvPr>
            </p:nvSpPr>
            <p:spPr>
              <a:xfrm>
                <a:off x="839788" y="1669312"/>
                <a:ext cx="5157787" cy="4520351"/>
              </a:xfrm>
              <a:blipFill>
                <a:blip r:embed="rId2"/>
                <a:stretch>
                  <a:fillRect l="-122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898827A6-361A-BE2D-F0A6-D4574DE8932A}"/>
              </a:ext>
            </a:extLst>
          </p:cNvPr>
          <p:cNvSpPr>
            <a:spLocks noGrp="1"/>
          </p:cNvSpPr>
          <p:nvPr>
            <p:ph type="body" sz="quarter" idx="3"/>
          </p:nvPr>
        </p:nvSpPr>
        <p:spPr>
          <a:xfrm>
            <a:off x="6172200" y="615950"/>
            <a:ext cx="5183188" cy="823912"/>
          </a:xfrm>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Topics</a:t>
            </a:r>
          </a:p>
        </p:txBody>
      </p:sp>
      <p:sp>
        <p:nvSpPr>
          <p:cNvPr id="6" name="Content Placeholder 5">
            <a:extLst>
              <a:ext uri="{FF2B5EF4-FFF2-40B4-BE49-F238E27FC236}">
                <a16:creationId xmlns:a16="http://schemas.microsoft.com/office/drawing/2014/main" id="{41B4000F-E713-DBD9-3D77-4D2995E4D3B8}"/>
              </a:ext>
            </a:extLst>
          </p:cNvPr>
          <p:cNvSpPr>
            <a:spLocks noGrp="1"/>
          </p:cNvSpPr>
          <p:nvPr>
            <p:ph sz="quarter" idx="4"/>
          </p:nvPr>
        </p:nvSpPr>
        <p:spPr>
          <a:xfrm>
            <a:off x="6172200" y="1669312"/>
            <a:ext cx="5183188" cy="4520351"/>
          </a:xfrm>
        </p:spPr>
        <p:txBody>
          <a:bodyPr>
            <a:normAutofit/>
          </a:bodyPr>
          <a:lstStyle/>
          <a:p>
            <a:pPr>
              <a:lnSpc>
                <a:spcPct val="100000"/>
              </a:lnSpc>
            </a:pPr>
            <a:r>
              <a:rPr lang="en-US" sz="2000" dirty="0">
                <a:latin typeface="+mj-lt"/>
              </a:rPr>
              <a:t>Architectural differences between vanilla Transformer and </a:t>
            </a:r>
            <a:r>
              <a:rPr lang="en-US" sz="2000" dirty="0" err="1">
                <a:latin typeface="+mj-lt"/>
              </a:rPr>
              <a:t>LLaMA</a:t>
            </a:r>
            <a:endParaRPr lang="en-US" sz="2000" dirty="0">
              <a:latin typeface="+mj-lt"/>
            </a:endParaRPr>
          </a:p>
          <a:p>
            <a:pPr>
              <a:lnSpc>
                <a:spcPct val="100000"/>
              </a:lnSpc>
            </a:pPr>
            <a:r>
              <a:rPr lang="en-US" sz="2000" dirty="0">
                <a:latin typeface="+mj-lt"/>
              </a:rPr>
              <a:t>RMS Normalization (with review of Layer Normalization)</a:t>
            </a:r>
          </a:p>
          <a:p>
            <a:pPr>
              <a:lnSpc>
                <a:spcPct val="100000"/>
              </a:lnSpc>
            </a:pPr>
            <a:r>
              <a:rPr lang="en-US" sz="2000" dirty="0">
                <a:latin typeface="+mj-lt"/>
              </a:rPr>
              <a:t>Rotary Positional Embeddings</a:t>
            </a:r>
          </a:p>
          <a:p>
            <a:pPr>
              <a:lnSpc>
                <a:spcPct val="100000"/>
              </a:lnSpc>
            </a:pPr>
            <a:r>
              <a:rPr lang="en-US" sz="2000" dirty="0">
                <a:latin typeface="+mj-lt"/>
              </a:rPr>
              <a:t>KV-Cache</a:t>
            </a:r>
          </a:p>
          <a:p>
            <a:pPr>
              <a:lnSpc>
                <a:spcPct val="100000"/>
              </a:lnSpc>
            </a:pPr>
            <a:r>
              <a:rPr lang="en-US" sz="2000" dirty="0">
                <a:latin typeface="+mj-lt"/>
              </a:rPr>
              <a:t>Multi-Query Attention</a:t>
            </a:r>
          </a:p>
          <a:p>
            <a:pPr>
              <a:lnSpc>
                <a:spcPct val="100000"/>
              </a:lnSpc>
            </a:pPr>
            <a:r>
              <a:rPr lang="en-US" sz="2000" dirty="0">
                <a:latin typeface="+mj-lt"/>
              </a:rPr>
              <a:t>Grouped Multi-Query Attention</a:t>
            </a:r>
          </a:p>
          <a:p>
            <a:pPr>
              <a:lnSpc>
                <a:spcPct val="100000"/>
              </a:lnSpc>
            </a:pPr>
            <a:r>
              <a:rPr lang="en-US" sz="2000" dirty="0" err="1">
                <a:latin typeface="+mj-lt"/>
              </a:rPr>
              <a:t>SwiGLU</a:t>
            </a:r>
            <a:r>
              <a:rPr lang="en-US" sz="2000" dirty="0">
                <a:latin typeface="+mj-lt"/>
              </a:rPr>
              <a:t> Activation Function</a:t>
            </a:r>
          </a:p>
        </p:txBody>
      </p:sp>
    </p:spTree>
    <p:extLst>
      <p:ext uri="{BB962C8B-B14F-4D97-AF65-F5344CB8AC3E}">
        <p14:creationId xmlns:p14="http://schemas.microsoft.com/office/powerpoint/2010/main" val="1775821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What’s the difference between the absolute positional encodings and the relative ones?</a:t>
            </a:r>
          </a:p>
        </p:txBody>
      </p:sp>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r>
              <a:rPr lang="en-US" sz="1600" dirty="0">
                <a:latin typeface="+mj-lt"/>
              </a:rPr>
              <a:t>Absolute positional encodings are fixed vectors that are added to the embedding of a token to represent its absolute position in the sentence. So, it deals with </a:t>
            </a:r>
            <a:r>
              <a:rPr lang="en-US" sz="1600" b="1" dirty="0"/>
              <a:t>one token at a time</a:t>
            </a:r>
            <a:r>
              <a:rPr lang="en-US" sz="1600" dirty="0">
                <a:latin typeface="+mj-lt"/>
              </a:rPr>
              <a:t>. You can think of it as the latitude and longitude on a map: each point on earth will have a unique pair.</a:t>
            </a:r>
          </a:p>
          <a:p>
            <a:r>
              <a:rPr lang="en-US" sz="1600" dirty="0">
                <a:latin typeface="+mj-lt"/>
              </a:rPr>
              <a:t>Relative positional encodings, on the other hand, deals with two tokens at a time and it is involved when we calculate the attention: since the attention mechanism captures the “intensity” of how much the two words are related to each other. Relative positional encodings tell the attention mechanism the </a:t>
            </a:r>
            <a:r>
              <a:rPr lang="en-US" sz="1600" b="1" dirty="0"/>
              <a:t>distance</a:t>
            </a:r>
            <a:r>
              <a:rPr lang="en-US" sz="1600" dirty="0">
                <a:latin typeface="+mj-lt"/>
              </a:rPr>
              <a:t> between the two words involved in it. So, given </a:t>
            </a:r>
            <a:r>
              <a:rPr lang="en-US" sz="1600" b="1" dirty="0"/>
              <a:t>two tokens</a:t>
            </a:r>
            <a:r>
              <a:rPr lang="en-US" sz="1600" dirty="0">
                <a:latin typeface="+mj-lt"/>
              </a:rPr>
              <a:t>, we create a vector that represents their distance.</a:t>
            </a:r>
          </a:p>
          <a:p>
            <a:r>
              <a:rPr lang="en-US" sz="1600" dirty="0">
                <a:latin typeface="+mj-lt"/>
              </a:rPr>
              <a:t>Relative positional encodings were introduced in the following paper:</a:t>
            </a:r>
          </a:p>
        </p:txBody>
      </p:sp>
      <p:pic>
        <p:nvPicPr>
          <p:cNvPr id="4" name="Picture 3">
            <a:extLst>
              <a:ext uri="{FF2B5EF4-FFF2-40B4-BE49-F238E27FC236}">
                <a16:creationId xmlns:a16="http://schemas.microsoft.com/office/drawing/2014/main" id="{1BDDD0CC-AFF4-C37B-7064-0143DDA0C17C}"/>
              </a:ext>
            </a:extLst>
          </p:cNvPr>
          <p:cNvPicPr>
            <a:picLocks noChangeAspect="1"/>
          </p:cNvPicPr>
          <p:nvPr/>
        </p:nvPicPr>
        <p:blipFill>
          <a:blip r:embed="rId2"/>
          <a:stretch>
            <a:fillRect/>
          </a:stretch>
        </p:blipFill>
        <p:spPr>
          <a:xfrm>
            <a:off x="2409607" y="4079353"/>
            <a:ext cx="7372786" cy="1962614"/>
          </a:xfrm>
          <a:prstGeom prst="rect">
            <a:avLst/>
          </a:prstGeom>
        </p:spPr>
      </p:pic>
    </p:spTree>
    <p:extLst>
      <p:ext uri="{BB962C8B-B14F-4D97-AF65-F5344CB8AC3E}">
        <p14:creationId xmlns:p14="http://schemas.microsoft.com/office/powerpoint/2010/main" val="189650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5AB02B-FB44-EAE2-1CAA-9B1BDE338270}"/>
              </a:ext>
            </a:extLst>
          </p:cNvPr>
          <p:cNvPicPr>
            <a:picLocks noChangeAspect="1"/>
          </p:cNvPicPr>
          <p:nvPr/>
        </p:nvPicPr>
        <p:blipFill>
          <a:blip r:embed="rId2"/>
          <a:stretch>
            <a:fillRect/>
          </a:stretch>
        </p:blipFill>
        <p:spPr>
          <a:xfrm>
            <a:off x="195669" y="2654787"/>
            <a:ext cx="11800661" cy="3699452"/>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60625EA-3985-F6E6-79E9-C451A19BDACE}"/>
                  </a:ext>
                </a:extLst>
              </p:cNvPr>
              <p:cNvSpPr txBox="1"/>
              <p:nvPr/>
            </p:nvSpPr>
            <p:spPr>
              <a:xfrm>
                <a:off x="1449659" y="1592899"/>
                <a:ext cx="2486002" cy="7575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b="0" i="1" smtClean="0">
                                  <a:latin typeface="Cambria Math" panose="02040503050406030204" pitchFamily="18" charset="0"/>
                                </a:rPr>
                                <m:t>𝑄</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𝐾</m:t>
                                  </m:r>
                                </m:sup>
                              </m:sSup>
                              <m:r>
                                <a:rPr lang="en-US" sz="2000" b="0" i="1" smtClean="0">
                                  <a:latin typeface="Cambria Math" panose="02040503050406030204" pitchFamily="18" charset="0"/>
                                </a:rPr>
                                <m:t>)</m:t>
                              </m:r>
                            </m:e>
                            <m:sup>
                              <m:r>
                                <a:rPr lang="en-US" sz="2000" b="0" i="1" smtClean="0">
                                  <a:latin typeface="Cambria Math" panose="02040503050406030204" pitchFamily="18" charset="0"/>
                                </a:rPr>
                                <m:t>𝑇</m:t>
                              </m:r>
                            </m:sup>
                          </m:sSup>
                        </m:num>
                        <m:den>
                          <m:rad>
                            <m:radPr>
                              <m:degHide m:val="on"/>
                              <m:ctrlPr>
                                <a:rPr lang="en-US" sz="2000" b="0" i="1" smtClean="0">
                                  <a:latin typeface="Cambria Math" panose="02040503050406030204" pitchFamily="18" charset="0"/>
                                </a:rPr>
                              </m:ctrlPr>
                            </m:radPr>
                            <m:deg/>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𝑧</m:t>
                                  </m:r>
                                </m:sub>
                              </m:sSub>
                            </m:e>
                          </m:rad>
                        </m:den>
                      </m:f>
                    </m:oMath>
                  </m:oMathPara>
                </a14:m>
                <a:endParaRPr lang="en-US" sz="2000" dirty="0"/>
              </a:p>
            </p:txBody>
          </p:sp>
        </mc:Choice>
        <mc:Fallback>
          <p:sp>
            <p:nvSpPr>
              <p:cNvPr id="12" name="TextBox 11">
                <a:extLst>
                  <a:ext uri="{FF2B5EF4-FFF2-40B4-BE49-F238E27FC236}">
                    <a16:creationId xmlns:a16="http://schemas.microsoft.com/office/drawing/2014/main" id="{F60625EA-3985-F6E6-79E9-C451A19BDACE}"/>
                  </a:ext>
                </a:extLst>
              </p:cNvPr>
              <p:cNvSpPr txBox="1">
                <a:spLocks noRot="1" noChangeAspect="1" noMove="1" noResize="1" noEditPoints="1" noAdjustHandles="1" noChangeArrowheads="1" noChangeShapeType="1" noTextEdit="1"/>
              </p:cNvSpPr>
              <p:nvPr/>
            </p:nvSpPr>
            <p:spPr>
              <a:xfrm>
                <a:off x="1449659" y="1592899"/>
                <a:ext cx="2486002" cy="757580"/>
              </a:xfrm>
              <a:prstGeom prst="rect">
                <a:avLst/>
              </a:prstGeom>
              <a:blipFill>
                <a:blip r:embed="rId3"/>
                <a:stretch>
                  <a:fillRect l="-1523" t="-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E71BC09-53D9-C3E3-F292-B8BDD00EAFE4}"/>
                  </a:ext>
                </a:extLst>
              </p:cNvPr>
              <p:cNvSpPr txBox="1"/>
              <p:nvPr/>
            </p:nvSpPr>
            <p:spPr>
              <a:xfrm>
                <a:off x="7836737" y="1584532"/>
                <a:ext cx="2905604" cy="7743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𝑄</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𝐾</m:t>
                                  </m:r>
                                </m:sup>
                              </m:s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up>
                                  <m:r>
                                    <a:rPr lang="en-US" sz="2000" b="0" i="1" smtClean="0">
                                      <a:latin typeface="Cambria Math" panose="02040503050406030204" pitchFamily="18" charset="0"/>
                                    </a:rPr>
                                    <m:t>𝐾</m:t>
                                  </m:r>
                                </m:sup>
                              </m:sSubSup>
                              <m:r>
                                <a:rPr lang="en-US" sz="2000" b="0" i="1" smtClean="0">
                                  <a:latin typeface="Cambria Math" panose="02040503050406030204" pitchFamily="18" charset="0"/>
                                </a:rPr>
                                <m:t>)</m:t>
                              </m:r>
                            </m:e>
                            <m:sup>
                              <m:r>
                                <a:rPr lang="en-US" sz="2000" b="0" i="1" smtClean="0">
                                  <a:latin typeface="Cambria Math" panose="02040503050406030204" pitchFamily="18" charset="0"/>
                                </a:rPr>
                                <m:t>𝑇</m:t>
                              </m:r>
                            </m:sup>
                          </m:sSup>
                        </m:num>
                        <m:den>
                          <m:rad>
                            <m:radPr>
                              <m:degHide m:val="on"/>
                              <m:ctrlPr>
                                <a:rPr lang="en-US" sz="2000" b="0" i="1" smtClean="0">
                                  <a:latin typeface="Cambria Math" panose="02040503050406030204" pitchFamily="18" charset="0"/>
                                </a:rPr>
                              </m:ctrlPr>
                            </m:radPr>
                            <m:deg/>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𝑧</m:t>
                                  </m:r>
                                </m:sub>
                              </m:sSub>
                            </m:e>
                          </m:rad>
                        </m:den>
                      </m:f>
                    </m:oMath>
                  </m:oMathPara>
                </a14:m>
                <a:endParaRPr lang="en-US" sz="2000" dirty="0"/>
              </a:p>
            </p:txBody>
          </p:sp>
        </mc:Choice>
        <mc:Fallback>
          <p:sp>
            <p:nvSpPr>
              <p:cNvPr id="13" name="TextBox 12">
                <a:extLst>
                  <a:ext uri="{FF2B5EF4-FFF2-40B4-BE49-F238E27FC236}">
                    <a16:creationId xmlns:a16="http://schemas.microsoft.com/office/drawing/2014/main" id="{9E71BC09-53D9-C3E3-F292-B8BDD00EAFE4}"/>
                  </a:ext>
                </a:extLst>
              </p:cNvPr>
              <p:cNvSpPr txBox="1">
                <a:spLocks noRot="1" noChangeAspect="1" noMove="1" noResize="1" noEditPoints="1" noAdjustHandles="1" noChangeArrowheads="1" noChangeShapeType="1" noTextEdit="1"/>
              </p:cNvSpPr>
              <p:nvPr/>
            </p:nvSpPr>
            <p:spPr>
              <a:xfrm>
                <a:off x="7836737" y="1584532"/>
                <a:ext cx="2905604" cy="774315"/>
              </a:xfrm>
              <a:prstGeom prst="rect">
                <a:avLst/>
              </a:prstGeom>
              <a:blipFill>
                <a:blip r:embed="rId4"/>
                <a:stretch>
                  <a:fillRect l="-873" b="-322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D4B621D-8BDD-364C-CCAC-C1C676816672}"/>
              </a:ext>
            </a:extLst>
          </p:cNvPr>
          <p:cNvSpPr txBox="1"/>
          <p:nvPr/>
        </p:nvSpPr>
        <p:spPr>
          <a:xfrm>
            <a:off x="1003795" y="642260"/>
            <a:ext cx="3377729" cy="646331"/>
          </a:xfrm>
          <a:prstGeom prst="rect">
            <a:avLst/>
          </a:prstGeom>
          <a:noFill/>
        </p:spPr>
        <p:txBody>
          <a:bodyPr wrap="square" rtlCol="0" anchor="ctr">
            <a:spAutoFit/>
          </a:bodyPr>
          <a:lstStyle/>
          <a:p>
            <a:pPr algn="ctr"/>
            <a:r>
              <a:rPr lang="en-US" b="1" dirty="0"/>
              <a:t>Absolute </a:t>
            </a:r>
            <a:r>
              <a:rPr lang="en-US" dirty="0">
                <a:latin typeface="+mj-lt"/>
              </a:rPr>
              <a:t>Positional Encodings</a:t>
            </a:r>
          </a:p>
          <a:p>
            <a:pPr algn="ctr"/>
            <a:r>
              <a:rPr lang="en-US" dirty="0">
                <a:latin typeface="+mj-lt"/>
              </a:rPr>
              <a:t>From “Attention is All You Need”</a:t>
            </a:r>
          </a:p>
        </p:txBody>
      </p:sp>
      <p:sp>
        <p:nvSpPr>
          <p:cNvPr id="15" name="TextBox 14">
            <a:extLst>
              <a:ext uri="{FF2B5EF4-FFF2-40B4-BE49-F238E27FC236}">
                <a16:creationId xmlns:a16="http://schemas.microsoft.com/office/drawing/2014/main" id="{0DECEC6B-3B71-7412-92C8-E75AFD1C4436}"/>
              </a:ext>
            </a:extLst>
          </p:cNvPr>
          <p:cNvSpPr txBox="1"/>
          <p:nvPr/>
        </p:nvSpPr>
        <p:spPr>
          <a:xfrm>
            <a:off x="7600674" y="503760"/>
            <a:ext cx="3377729" cy="923330"/>
          </a:xfrm>
          <a:prstGeom prst="rect">
            <a:avLst/>
          </a:prstGeom>
          <a:noFill/>
        </p:spPr>
        <p:txBody>
          <a:bodyPr wrap="square" rtlCol="0" anchor="ctr">
            <a:spAutoFit/>
          </a:bodyPr>
          <a:lstStyle/>
          <a:p>
            <a:pPr algn="ctr"/>
            <a:r>
              <a:rPr lang="en-US" b="1" dirty="0"/>
              <a:t>Relative </a:t>
            </a:r>
            <a:r>
              <a:rPr lang="en-US" dirty="0">
                <a:latin typeface="+mj-lt"/>
              </a:rPr>
              <a:t>Positional Encodings</a:t>
            </a:r>
          </a:p>
          <a:p>
            <a:pPr algn="ctr"/>
            <a:r>
              <a:rPr lang="en-US" dirty="0">
                <a:latin typeface="+mj-lt"/>
              </a:rPr>
              <a:t>From “Self-Attention with Relative Position Representations”</a:t>
            </a:r>
          </a:p>
        </p:txBody>
      </p:sp>
    </p:spTree>
    <p:extLst>
      <p:ext uri="{BB962C8B-B14F-4D97-AF65-F5344CB8AC3E}">
        <p14:creationId xmlns:p14="http://schemas.microsoft.com/office/powerpoint/2010/main" val="2396163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Rotary Positional Embeddings</a:t>
            </a:r>
          </a:p>
        </p:txBody>
      </p:sp>
      <p:pic>
        <p:nvPicPr>
          <p:cNvPr id="5" name="Picture 4">
            <a:extLst>
              <a:ext uri="{FF2B5EF4-FFF2-40B4-BE49-F238E27FC236}">
                <a16:creationId xmlns:a16="http://schemas.microsoft.com/office/drawing/2014/main" id="{845CB7A9-7773-7B6D-D2D4-30971E57EDC2}"/>
              </a:ext>
            </a:extLst>
          </p:cNvPr>
          <p:cNvPicPr>
            <a:picLocks noChangeAspect="1"/>
          </p:cNvPicPr>
          <p:nvPr/>
        </p:nvPicPr>
        <p:blipFill>
          <a:blip r:embed="rId2"/>
          <a:stretch>
            <a:fillRect/>
          </a:stretch>
        </p:blipFill>
        <p:spPr>
          <a:xfrm>
            <a:off x="1793119" y="1897979"/>
            <a:ext cx="8605762" cy="3867531"/>
          </a:xfrm>
          <a:prstGeom prst="rect">
            <a:avLst/>
          </a:prstGeom>
        </p:spPr>
      </p:pic>
    </p:spTree>
    <p:extLst>
      <p:ext uri="{BB962C8B-B14F-4D97-AF65-F5344CB8AC3E}">
        <p14:creationId xmlns:p14="http://schemas.microsoft.com/office/powerpoint/2010/main" val="33630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Rotary Position Embeddings: The inner product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r>
                  <a:rPr lang="en-US" sz="2000" dirty="0">
                    <a:latin typeface="+mj-lt"/>
                  </a:rPr>
                  <a:t>The </a:t>
                </a:r>
                <a:r>
                  <a:rPr lang="en-US" sz="2000" b="1" dirty="0"/>
                  <a:t>dot product </a:t>
                </a:r>
                <a:r>
                  <a:rPr lang="en-US" sz="2000" dirty="0">
                    <a:latin typeface="+mj-lt"/>
                  </a:rPr>
                  <a:t>used in the attention mechanism is a type of </a:t>
                </a:r>
                <a:r>
                  <a:rPr lang="en-US" sz="2000" i="1" dirty="0">
                    <a:latin typeface="+mj-lt"/>
                  </a:rPr>
                  <a:t>inner</a:t>
                </a:r>
                <a:r>
                  <a:rPr lang="en-US" sz="2000" dirty="0">
                    <a:latin typeface="+mj-lt"/>
                  </a:rPr>
                  <a:t> product, which can be through of as a generalization of the dot product.</a:t>
                </a:r>
              </a:p>
              <a:p>
                <a:r>
                  <a:rPr lang="en-US" sz="2000" dirty="0">
                    <a:latin typeface="+mj-lt"/>
                  </a:rPr>
                  <a:t>Can we find an inner product over the two vectors </a:t>
                </a:r>
                <a14:m>
                  <m:oMath xmlns:m="http://schemas.openxmlformats.org/officeDocument/2006/math">
                    <m:r>
                      <a:rPr lang="en-US" sz="2000" b="1" i="1" smtClean="0">
                        <a:latin typeface="Cambria Math" panose="02040503050406030204" pitchFamily="18" charset="0"/>
                      </a:rPr>
                      <m:t>𝒒</m:t>
                    </m:r>
                  </m:oMath>
                </a14:m>
                <a:r>
                  <a:rPr lang="en-US" sz="2000" dirty="0">
                    <a:latin typeface="+mj-lt"/>
                  </a:rPr>
                  <a:t> (query) and </a:t>
                </a:r>
                <a14:m>
                  <m:oMath xmlns:m="http://schemas.openxmlformats.org/officeDocument/2006/math">
                    <m:r>
                      <a:rPr lang="en-US" sz="2000" b="1" i="1" smtClean="0">
                        <a:latin typeface="Cambria Math" panose="02040503050406030204" pitchFamily="18" charset="0"/>
                      </a:rPr>
                      <m:t>𝒌</m:t>
                    </m:r>
                  </m:oMath>
                </a14:m>
                <a:r>
                  <a:rPr lang="en-US" sz="2000" dirty="0">
                    <a:latin typeface="+mj-lt"/>
                  </a:rPr>
                  <a:t> (key) used in the attention mechanism that only depends on the two vectors and the relative distance of the token they represent?</a:t>
                </a:r>
              </a:p>
            </p:txBody>
          </p:sp>
        </mc:Choice>
        <mc:Fallback>
          <p:sp>
            <p:nvSpPr>
              <p:cNvPr id="3" name="Content Placeholder 2">
                <a:extLst>
                  <a:ext uri="{FF2B5EF4-FFF2-40B4-BE49-F238E27FC236}">
                    <a16:creationId xmlns:a16="http://schemas.microsoft.com/office/drawing/2014/main" id="{881CD623-F249-9803-A87A-5EB7E25810B1}"/>
                  </a:ext>
                </a:extLst>
              </p:cNvPr>
              <p:cNvSpPr>
                <a:spLocks noGrp="1" noRot="1" noChangeAspect="1" noMove="1" noResize="1" noEditPoints="1" noAdjustHandles="1" noChangeArrowheads="1" noChangeShapeType="1" noTextEdit="1"/>
              </p:cNvSpPr>
              <p:nvPr>
                <p:ph idx="1"/>
              </p:nvPr>
            </p:nvSpPr>
            <p:spPr>
              <a:blipFill>
                <a:blip r:embed="rId2"/>
                <a:stretch>
                  <a:fillRect l="-603" t="-1453" r="-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12F4D86-A0FB-4A60-5BDD-BB21FB02D23C}"/>
              </a:ext>
            </a:extLst>
          </p:cNvPr>
          <p:cNvPicPr>
            <a:picLocks noChangeAspect="1"/>
          </p:cNvPicPr>
          <p:nvPr/>
        </p:nvPicPr>
        <p:blipFill>
          <a:blip r:embed="rId3"/>
          <a:stretch>
            <a:fillRect/>
          </a:stretch>
        </p:blipFill>
        <p:spPr>
          <a:xfrm>
            <a:off x="1033645" y="3724721"/>
            <a:ext cx="10124709" cy="2452242"/>
          </a:xfrm>
          <a:prstGeom prst="rect">
            <a:avLst/>
          </a:prstGeom>
        </p:spPr>
      </p:pic>
    </p:spTree>
    <p:extLst>
      <p:ext uri="{BB962C8B-B14F-4D97-AF65-F5344CB8AC3E}">
        <p14:creationId xmlns:p14="http://schemas.microsoft.com/office/powerpoint/2010/main" val="2057004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Rotary Position Embeddings: The inner product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r>
                  <a:rPr lang="en-US" sz="1600" dirty="0">
                    <a:latin typeface="+mj-lt"/>
                  </a:rPr>
                  <a:t>We can define a function </a:t>
                </a:r>
                <a14:m>
                  <m:oMath xmlns:m="http://schemas.openxmlformats.org/officeDocument/2006/math">
                    <m:r>
                      <a:rPr lang="en-US" sz="1600" b="0" i="1" smtClean="0">
                        <a:latin typeface="Cambria Math" panose="02040503050406030204" pitchFamily="18" charset="0"/>
                      </a:rPr>
                      <m:t>𝑔</m:t>
                    </m:r>
                  </m:oMath>
                </a14:m>
                <a:r>
                  <a:rPr lang="en-US" sz="1600" dirty="0">
                    <a:latin typeface="+mj-lt"/>
                  </a:rPr>
                  <a:t> like the following that only depends on the two embedding vectors, </a:t>
                </a:r>
                <a14:m>
                  <m:oMath xmlns:m="http://schemas.openxmlformats.org/officeDocument/2006/math">
                    <m:r>
                      <a:rPr lang="en-US" sz="1600" b="1" i="1" smtClean="0">
                        <a:latin typeface="Cambria Math" panose="02040503050406030204" pitchFamily="18" charset="0"/>
                      </a:rPr>
                      <m:t>𝒒</m:t>
                    </m:r>
                  </m:oMath>
                </a14:m>
                <a:r>
                  <a:rPr lang="en-US" sz="1600" dirty="0">
                    <a:latin typeface="+mj-lt"/>
                  </a:rPr>
                  <a:t> and </a:t>
                </a:r>
                <a14:m>
                  <m:oMath xmlns:m="http://schemas.openxmlformats.org/officeDocument/2006/math">
                    <m:r>
                      <a:rPr lang="en-US" sz="1600" b="1" i="1" smtClean="0">
                        <a:latin typeface="Cambria Math" panose="02040503050406030204" pitchFamily="18" charset="0"/>
                      </a:rPr>
                      <m:t>𝒌</m:t>
                    </m:r>
                  </m:oMath>
                </a14:m>
                <a:r>
                  <a:rPr lang="en-US" sz="1600" dirty="0">
                    <a:latin typeface="+mj-lt"/>
                  </a:rPr>
                  <a:t> and their relative distance.</a:t>
                </a: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r>
                  <a:rPr lang="en-US" sz="1600" dirty="0">
                    <a:latin typeface="+mj-lt"/>
                  </a:rPr>
                  <a:t>Using </a:t>
                </a:r>
                <a:r>
                  <a:rPr lang="en-US" sz="1600" b="1" dirty="0"/>
                  <a:t>Euler’s formula</a:t>
                </a:r>
                <a:r>
                  <a:rPr lang="en-US" sz="1600" dirty="0">
                    <a:latin typeface="+mj-lt"/>
                  </a:rPr>
                  <a:t>, we can write it into its matrix form.</a:t>
                </a:r>
              </a:p>
            </p:txBody>
          </p:sp>
        </mc:Choice>
        <mc:Fallback>
          <p:sp>
            <p:nvSpPr>
              <p:cNvPr id="3" name="Content Placeholder 2">
                <a:extLst>
                  <a:ext uri="{FF2B5EF4-FFF2-40B4-BE49-F238E27FC236}">
                    <a16:creationId xmlns:a16="http://schemas.microsoft.com/office/drawing/2014/main" id="{881CD623-F249-9803-A87A-5EB7E25810B1}"/>
                  </a:ext>
                </a:extLst>
              </p:cNvPr>
              <p:cNvSpPr>
                <a:spLocks noGrp="1" noRot="1" noChangeAspect="1" noMove="1" noResize="1" noEditPoints="1" noAdjustHandles="1" noChangeArrowheads="1" noChangeShapeType="1" noTextEdit="1"/>
              </p:cNvSpPr>
              <p:nvPr>
                <p:ph idx="1"/>
              </p:nvPr>
            </p:nvSpPr>
            <p:spPr>
              <a:blipFill>
                <a:blip r:embed="rId2"/>
                <a:stretch>
                  <a:fillRect l="-362" t="-87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293184-EA4D-FD4B-8839-FA87E6BE2468}"/>
              </a:ext>
            </a:extLst>
          </p:cNvPr>
          <p:cNvPicPr>
            <a:picLocks noChangeAspect="1"/>
          </p:cNvPicPr>
          <p:nvPr/>
        </p:nvPicPr>
        <p:blipFill>
          <a:blip r:embed="rId3"/>
          <a:stretch>
            <a:fillRect/>
          </a:stretch>
        </p:blipFill>
        <p:spPr>
          <a:xfrm>
            <a:off x="838200" y="2418004"/>
            <a:ext cx="7013028" cy="1540244"/>
          </a:xfrm>
          <a:prstGeom prst="rect">
            <a:avLst/>
          </a:prstGeom>
        </p:spPr>
      </p:pic>
      <p:sp>
        <p:nvSpPr>
          <p:cNvPr id="7" name="TextBox 6">
            <a:extLst>
              <a:ext uri="{FF2B5EF4-FFF2-40B4-BE49-F238E27FC236}">
                <a16:creationId xmlns:a16="http://schemas.microsoft.com/office/drawing/2014/main" id="{4F150C6C-8752-0E8D-4A8E-FC96017359EA}"/>
              </a:ext>
            </a:extLst>
          </p:cNvPr>
          <p:cNvSpPr txBox="1"/>
          <p:nvPr/>
        </p:nvSpPr>
        <p:spPr>
          <a:xfrm>
            <a:off x="7551420" y="2352055"/>
            <a:ext cx="3802380" cy="369332"/>
          </a:xfrm>
          <a:prstGeom prst="rect">
            <a:avLst/>
          </a:prstGeom>
          <a:noFill/>
        </p:spPr>
        <p:txBody>
          <a:bodyPr wrap="square" rtlCol="0" anchor="ctr">
            <a:spAutoFit/>
          </a:bodyPr>
          <a:lstStyle/>
          <a:p>
            <a:pPr algn="ctr"/>
            <a:r>
              <a:rPr lang="en-US" b="1" dirty="0"/>
              <a:t>* = Conjugate </a:t>
            </a:r>
            <a:r>
              <a:rPr lang="en-US" dirty="0">
                <a:latin typeface="+mj-lt"/>
              </a:rPr>
              <a:t>of the complex number</a:t>
            </a:r>
          </a:p>
        </p:txBody>
      </p:sp>
      <p:cxnSp>
        <p:nvCxnSpPr>
          <p:cNvPr id="9" name="Straight Arrow Connector 8">
            <a:extLst>
              <a:ext uri="{FF2B5EF4-FFF2-40B4-BE49-F238E27FC236}">
                <a16:creationId xmlns:a16="http://schemas.microsoft.com/office/drawing/2014/main" id="{EFBF01E5-A023-59BF-49D7-22DD42BB283F}"/>
              </a:ext>
            </a:extLst>
          </p:cNvPr>
          <p:cNvCxnSpPr>
            <a:cxnSpLocks/>
          </p:cNvCxnSpPr>
          <p:nvPr/>
        </p:nvCxnSpPr>
        <p:spPr>
          <a:xfrm flipH="1">
            <a:off x="6127618" y="2617076"/>
            <a:ext cx="1723610" cy="8963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2245DFFB-C1BF-6D43-27A5-C8776CB38830}"/>
              </a:ext>
            </a:extLst>
          </p:cNvPr>
          <p:cNvPicPr>
            <a:picLocks noChangeAspect="1"/>
          </p:cNvPicPr>
          <p:nvPr/>
        </p:nvPicPr>
        <p:blipFill>
          <a:blip r:embed="rId4"/>
          <a:stretch>
            <a:fillRect/>
          </a:stretch>
        </p:blipFill>
        <p:spPr>
          <a:xfrm>
            <a:off x="2209800" y="4489298"/>
            <a:ext cx="7772400" cy="1537397"/>
          </a:xfrm>
          <a:prstGeom prst="rect">
            <a:avLst/>
          </a:prstGeom>
        </p:spPr>
      </p:pic>
      <p:sp>
        <p:nvSpPr>
          <p:cNvPr id="18" name="Right Brace 17">
            <a:extLst>
              <a:ext uri="{FF2B5EF4-FFF2-40B4-BE49-F238E27FC236}">
                <a16:creationId xmlns:a16="http://schemas.microsoft.com/office/drawing/2014/main" id="{96D810A6-6335-F0FA-1D03-EAFA0F779FDF}"/>
              </a:ext>
            </a:extLst>
          </p:cNvPr>
          <p:cNvSpPr/>
          <p:nvPr/>
        </p:nvSpPr>
        <p:spPr>
          <a:xfrm rot="5400000">
            <a:off x="5043088" y="4500751"/>
            <a:ext cx="511491" cy="2336663"/>
          </a:xfrm>
          <a:prstGeom prst="rightBrace">
            <a:avLst/>
          </a:pr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B37FB16A-8BF5-B33A-D902-92B34559D5FA}"/>
              </a:ext>
            </a:extLst>
          </p:cNvPr>
          <p:cNvSpPr txBox="1"/>
          <p:nvPr/>
        </p:nvSpPr>
        <p:spPr>
          <a:xfrm>
            <a:off x="1753571" y="5924828"/>
            <a:ext cx="7090523" cy="369332"/>
          </a:xfrm>
          <a:prstGeom prst="rect">
            <a:avLst/>
          </a:prstGeom>
          <a:noFill/>
        </p:spPr>
        <p:txBody>
          <a:bodyPr wrap="square" rtlCol="0" anchor="ctr">
            <a:spAutoFit/>
          </a:bodyPr>
          <a:lstStyle/>
          <a:p>
            <a:pPr algn="ctr"/>
            <a:r>
              <a:rPr lang="en-US" dirty="0">
                <a:latin typeface="+mj-lt"/>
              </a:rPr>
              <a:t>Rotation matrix in a 2D space, hence the name </a:t>
            </a:r>
            <a:r>
              <a:rPr lang="en-US" b="1" dirty="0"/>
              <a:t>rotary</a:t>
            </a:r>
            <a:r>
              <a:rPr lang="en-US" dirty="0">
                <a:latin typeface="+mj-lt"/>
              </a:rPr>
              <a:t> position embeddings</a:t>
            </a:r>
          </a:p>
        </p:txBody>
      </p:sp>
    </p:spTree>
    <p:extLst>
      <p:ext uri="{BB962C8B-B14F-4D97-AF65-F5344CB8AC3E}">
        <p14:creationId xmlns:p14="http://schemas.microsoft.com/office/powerpoint/2010/main" val="777184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Rotary Position Embeddings: The rotation matrix</a:t>
            </a:r>
          </a:p>
        </p:txBody>
      </p:sp>
      <p:pic>
        <p:nvPicPr>
          <p:cNvPr id="6" name="Picture 5">
            <a:extLst>
              <a:ext uri="{FF2B5EF4-FFF2-40B4-BE49-F238E27FC236}">
                <a16:creationId xmlns:a16="http://schemas.microsoft.com/office/drawing/2014/main" id="{FE6C51A6-8F2C-52D8-B80A-299F0B3EF8D1}"/>
              </a:ext>
            </a:extLst>
          </p:cNvPr>
          <p:cNvPicPr>
            <a:picLocks noChangeAspect="1"/>
          </p:cNvPicPr>
          <p:nvPr/>
        </p:nvPicPr>
        <p:blipFill>
          <a:blip r:embed="rId2"/>
          <a:stretch>
            <a:fillRect/>
          </a:stretch>
        </p:blipFill>
        <p:spPr>
          <a:xfrm>
            <a:off x="1104651" y="1371600"/>
            <a:ext cx="9982697" cy="5121275"/>
          </a:xfrm>
          <a:prstGeom prst="rect">
            <a:avLst/>
          </a:prstGeom>
        </p:spPr>
      </p:pic>
    </p:spTree>
    <p:extLst>
      <p:ext uri="{BB962C8B-B14F-4D97-AF65-F5344CB8AC3E}">
        <p14:creationId xmlns:p14="http://schemas.microsoft.com/office/powerpoint/2010/main" val="2603403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Rotary Position Embeddings: The general form</a:t>
            </a:r>
          </a:p>
        </p:txBody>
      </p:sp>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pPr marL="0" indent="0">
              <a:buNone/>
            </a:pPr>
            <a:r>
              <a:rPr lang="en-US" sz="2000" dirty="0">
                <a:latin typeface="+mj-lt"/>
              </a:rPr>
              <a:t>Since the matrix is </a:t>
            </a:r>
            <a:r>
              <a:rPr lang="en-US" sz="2000" b="1" dirty="0"/>
              <a:t>sparse</a:t>
            </a:r>
            <a:r>
              <a:rPr lang="en-US" sz="2000" dirty="0">
                <a:latin typeface="+mj-lt"/>
              </a:rPr>
              <a:t>, it is not convenient to use it to compute the positional embeddings.</a:t>
            </a:r>
          </a:p>
        </p:txBody>
      </p:sp>
      <p:pic>
        <p:nvPicPr>
          <p:cNvPr id="4" name="Picture 3">
            <a:extLst>
              <a:ext uri="{FF2B5EF4-FFF2-40B4-BE49-F238E27FC236}">
                <a16:creationId xmlns:a16="http://schemas.microsoft.com/office/drawing/2014/main" id="{E591F8C4-7A82-4940-E009-144B030DA5E4}"/>
              </a:ext>
            </a:extLst>
          </p:cNvPr>
          <p:cNvPicPr>
            <a:picLocks noChangeAspect="1"/>
          </p:cNvPicPr>
          <p:nvPr/>
        </p:nvPicPr>
        <p:blipFill>
          <a:blip r:embed="rId2"/>
          <a:stretch>
            <a:fillRect/>
          </a:stretch>
        </p:blipFill>
        <p:spPr>
          <a:xfrm>
            <a:off x="998762" y="2324372"/>
            <a:ext cx="10194475" cy="4168503"/>
          </a:xfrm>
          <a:prstGeom prst="rect">
            <a:avLst/>
          </a:prstGeom>
        </p:spPr>
      </p:pic>
    </p:spTree>
    <p:extLst>
      <p:ext uri="{BB962C8B-B14F-4D97-AF65-F5344CB8AC3E}">
        <p14:creationId xmlns:p14="http://schemas.microsoft.com/office/powerpoint/2010/main" val="60676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Rotary Position Embeddings: The computationally-efficient form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pPr marL="0" indent="0">
                  <a:buNone/>
                </a:pPr>
                <a:r>
                  <a:rPr lang="en-US" sz="2000" dirty="0">
                    <a:latin typeface="+mj-lt"/>
                  </a:rPr>
                  <a:t>Given a token with embedding vector </a:t>
                </a:r>
                <a14:m>
                  <m:oMath xmlns:m="http://schemas.openxmlformats.org/officeDocument/2006/math">
                    <m:r>
                      <a:rPr lang="en-US" sz="2000" b="1" i="1" smtClean="0">
                        <a:latin typeface="Cambria Math" panose="02040503050406030204" pitchFamily="18" charset="0"/>
                      </a:rPr>
                      <m:t>𝒙</m:t>
                    </m:r>
                  </m:oMath>
                </a14:m>
                <a:r>
                  <a:rPr lang="en-US" sz="2000" dirty="0">
                    <a:latin typeface="+mj-lt"/>
                  </a:rPr>
                  <a:t>, and the position</a:t>
                </a:r>
                <a:r>
                  <a:rPr lang="en-US" sz="2000" b="1" dirty="0">
                    <a:latin typeface="+mj-lt"/>
                  </a:rPr>
                  <a:t> </a:t>
                </a:r>
                <a14:m>
                  <m:oMath xmlns:m="http://schemas.openxmlformats.org/officeDocument/2006/math">
                    <m:r>
                      <a:rPr lang="en-US" sz="2000" b="1" i="1" smtClean="0">
                        <a:latin typeface="Cambria Math" panose="02040503050406030204" pitchFamily="18" charset="0"/>
                      </a:rPr>
                      <m:t>𝒎</m:t>
                    </m:r>
                  </m:oMath>
                </a14:m>
                <a:r>
                  <a:rPr lang="en-US" sz="2000" b="1" dirty="0">
                    <a:latin typeface="+mj-lt"/>
                  </a:rPr>
                  <a:t> </a:t>
                </a:r>
                <a:r>
                  <a:rPr lang="en-US" sz="2000" dirty="0">
                    <a:latin typeface="+mj-lt"/>
                  </a:rPr>
                  <a:t>of the token inside the sentence, this is how we compute the position embeddings for the token.</a:t>
                </a:r>
              </a:p>
              <a:p>
                <a:pPr marL="0" indent="0">
                  <a:buNone/>
                </a:pPr>
                <a:endParaRPr lang="en-US" sz="2000" dirty="0">
                  <a:latin typeface="+mj-lt"/>
                </a:endParaRPr>
              </a:p>
            </p:txBody>
          </p:sp>
        </mc:Choice>
        <mc:Fallback>
          <p:sp>
            <p:nvSpPr>
              <p:cNvPr id="3" name="Content Placeholder 2">
                <a:extLst>
                  <a:ext uri="{FF2B5EF4-FFF2-40B4-BE49-F238E27FC236}">
                    <a16:creationId xmlns:a16="http://schemas.microsoft.com/office/drawing/2014/main" id="{881CD623-F249-9803-A87A-5EB7E25810B1}"/>
                  </a:ext>
                </a:extLst>
              </p:cNvPr>
              <p:cNvSpPr>
                <a:spLocks noGrp="1" noRot="1" noChangeAspect="1" noMove="1" noResize="1" noEditPoints="1" noAdjustHandles="1" noChangeArrowheads="1" noChangeShapeType="1" noTextEdit="1"/>
              </p:cNvSpPr>
              <p:nvPr>
                <p:ph idx="1"/>
              </p:nvPr>
            </p:nvSpPr>
            <p:spPr>
              <a:blipFill>
                <a:blip r:embed="rId2"/>
                <a:stretch>
                  <a:fillRect l="-724" t="-14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D9E8D55-2CB6-C64B-3891-A9A3054D5BCA}"/>
              </a:ext>
            </a:extLst>
          </p:cNvPr>
          <p:cNvPicPr>
            <a:picLocks noChangeAspect="1"/>
          </p:cNvPicPr>
          <p:nvPr/>
        </p:nvPicPr>
        <p:blipFill>
          <a:blip r:embed="rId3"/>
          <a:stretch>
            <a:fillRect/>
          </a:stretch>
        </p:blipFill>
        <p:spPr>
          <a:xfrm>
            <a:off x="501485" y="2851873"/>
            <a:ext cx="11189030" cy="3325090"/>
          </a:xfrm>
          <a:prstGeom prst="rect">
            <a:avLst/>
          </a:prstGeom>
        </p:spPr>
      </p:pic>
    </p:spTree>
    <p:extLst>
      <p:ext uri="{BB962C8B-B14F-4D97-AF65-F5344CB8AC3E}">
        <p14:creationId xmlns:p14="http://schemas.microsoft.com/office/powerpoint/2010/main" val="689804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Rotary Position Embeddings: Long-term decay</a:t>
            </a:r>
          </a:p>
        </p:txBody>
      </p:sp>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pPr marL="0" indent="0">
              <a:buNone/>
            </a:pPr>
            <a:r>
              <a:rPr lang="en-US" sz="1600" dirty="0">
                <a:latin typeface="+mj-lt"/>
              </a:rPr>
              <a:t>The authors calculated an </a:t>
            </a:r>
            <a:r>
              <a:rPr lang="en-US" sz="1600" b="1" dirty="0"/>
              <a:t>upper bound </a:t>
            </a:r>
            <a:r>
              <a:rPr lang="en-US" sz="1600" dirty="0">
                <a:latin typeface="+mj-lt"/>
              </a:rPr>
              <a:t>for the inner product by varying the distance between two tokens and proved that it decays with the growth of the relative distance.</a:t>
            </a:r>
          </a:p>
          <a:p>
            <a:pPr marL="0" indent="0">
              <a:buNone/>
            </a:pPr>
            <a:r>
              <a:rPr lang="en-US" sz="1600" dirty="0">
                <a:latin typeface="+mj-lt"/>
              </a:rPr>
              <a:t>This means that the “intensity” of relationship between two tokens encoded with Rotary Positional Embeddings will be numerically smaller as the distance between them grows.</a:t>
            </a:r>
          </a:p>
          <a:p>
            <a:pPr marL="0" indent="0">
              <a:buNone/>
            </a:pPr>
            <a:endParaRPr lang="en-US" sz="1600" dirty="0">
              <a:latin typeface="+mj-lt"/>
            </a:endParaRPr>
          </a:p>
        </p:txBody>
      </p:sp>
      <p:pic>
        <p:nvPicPr>
          <p:cNvPr id="4" name="Picture 3">
            <a:extLst>
              <a:ext uri="{FF2B5EF4-FFF2-40B4-BE49-F238E27FC236}">
                <a16:creationId xmlns:a16="http://schemas.microsoft.com/office/drawing/2014/main" id="{3BF5EB88-166D-D8F7-9ED4-CA3579169B70}"/>
              </a:ext>
            </a:extLst>
          </p:cNvPr>
          <p:cNvPicPr>
            <a:picLocks noChangeAspect="1"/>
          </p:cNvPicPr>
          <p:nvPr/>
        </p:nvPicPr>
        <p:blipFill>
          <a:blip r:embed="rId2"/>
          <a:stretch>
            <a:fillRect/>
          </a:stretch>
        </p:blipFill>
        <p:spPr>
          <a:xfrm>
            <a:off x="2933453" y="2959460"/>
            <a:ext cx="6325094" cy="3712336"/>
          </a:xfrm>
          <a:prstGeom prst="rect">
            <a:avLst/>
          </a:prstGeom>
        </p:spPr>
      </p:pic>
    </p:spTree>
    <p:extLst>
      <p:ext uri="{BB962C8B-B14F-4D97-AF65-F5344CB8AC3E}">
        <p14:creationId xmlns:p14="http://schemas.microsoft.com/office/powerpoint/2010/main" val="418913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Rotary Position Embeddings: Practical considerations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p:txBody>
              <a:bodyPr>
                <a:normAutofit/>
              </a:bodyPr>
              <a:lstStyle/>
              <a:p>
                <a:r>
                  <a:rPr lang="en-US" sz="2000" dirty="0">
                    <a:latin typeface="+mj-lt"/>
                  </a:rPr>
                  <a:t>The rotary position embeddings are </a:t>
                </a:r>
                <a:r>
                  <a:rPr lang="en-US" sz="2000" b="1" dirty="0"/>
                  <a:t>only applied to the query and the keys</a:t>
                </a:r>
                <a:r>
                  <a:rPr lang="en-US" sz="2000" dirty="0">
                    <a:latin typeface="+mj-lt"/>
                  </a:rPr>
                  <a:t>, but not the values. </a:t>
                </a:r>
              </a:p>
              <a:p>
                <a:r>
                  <a:rPr lang="en-US" sz="2000" dirty="0">
                    <a:latin typeface="+mj-lt"/>
                  </a:rPr>
                  <a:t>The rotary position embeddings are applied after the vectors </a:t>
                </a:r>
                <a14:m>
                  <m:oMath xmlns:m="http://schemas.openxmlformats.org/officeDocument/2006/math">
                    <m:r>
                      <a:rPr lang="en-US" sz="2000" b="1" i="1" smtClean="0">
                        <a:latin typeface="Cambria Math" panose="02040503050406030204" pitchFamily="18" charset="0"/>
                      </a:rPr>
                      <m:t>𝒒</m:t>
                    </m:r>
                  </m:oMath>
                </a14:m>
                <a:r>
                  <a:rPr lang="en-US" sz="2000" dirty="0">
                    <a:latin typeface="+mj-lt"/>
                  </a:rPr>
                  <a:t> and </a:t>
                </a:r>
                <a14:m>
                  <m:oMath xmlns:m="http://schemas.openxmlformats.org/officeDocument/2006/math">
                    <m:r>
                      <a:rPr lang="en-US" sz="2000" b="1" i="1" smtClean="0">
                        <a:latin typeface="Cambria Math" panose="02040503050406030204" pitchFamily="18" charset="0"/>
                      </a:rPr>
                      <m:t>𝒌</m:t>
                    </m:r>
                  </m:oMath>
                </a14:m>
                <a:r>
                  <a:rPr lang="en-US" sz="2000" dirty="0">
                    <a:latin typeface="+mj-lt"/>
                  </a:rPr>
                  <a:t> have been multiplied by the </a:t>
                </a:r>
                <a14:m>
                  <m:oMath xmlns:m="http://schemas.openxmlformats.org/officeDocument/2006/math">
                    <m:r>
                      <a:rPr lang="en-US" sz="2000" b="1" i="1" smtClean="0">
                        <a:latin typeface="Cambria Math" panose="02040503050406030204" pitchFamily="18" charset="0"/>
                      </a:rPr>
                      <m:t>𝑾</m:t>
                    </m:r>
                    <m:r>
                      <a:rPr lang="en-US" sz="2000" b="0" i="1" smtClean="0">
                        <a:latin typeface="Cambria Math" panose="02040503050406030204" pitchFamily="18" charset="0"/>
                      </a:rPr>
                      <m:t> </m:t>
                    </m:r>
                  </m:oMath>
                </a14:m>
                <a:r>
                  <a:rPr lang="en-US" sz="2000" dirty="0">
                    <a:latin typeface="+mj-lt"/>
                  </a:rPr>
                  <a:t>matrix in the attention mechanism, while in the vanilla transformer, they are applied before.</a:t>
                </a:r>
              </a:p>
            </p:txBody>
          </p:sp>
        </mc:Choice>
        <mc:Fallback>
          <p:sp>
            <p:nvSpPr>
              <p:cNvPr id="3" name="Content Placeholder 2">
                <a:extLst>
                  <a:ext uri="{FF2B5EF4-FFF2-40B4-BE49-F238E27FC236}">
                    <a16:creationId xmlns:a16="http://schemas.microsoft.com/office/drawing/2014/main" id="{881CD623-F249-9803-A87A-5EB7E25810B1}"/>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Tree>
    <p:extLst>
      <p:ext uri="{BB962C8B-B14F-4D97-AF65-F5344CB8AC3E}">
        <p14:creationId xmlns:p14="http://schemas.microsoft.com/office/powerpoint/2010/main" val="305780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Transformer vs </a:t>
            </a:r>
            <a:r>
              <a:rPr lang="en-US" sz="3200" b="1" dirty="0" err="1">
                <a:latin typeface="Helvetica Neue" panose="02000503000000020004" pitchFamily="2" charset="0"/>
                <a:ea typeface="Helvetica Neue" panose="02000503000000020004" pitchFamily="2" charset="0"/>
                <a:cs typeface="Helvetica Neue" panose="02000503000000020004" pitchFamily="2" charset="0"/>
              </a:rPr>
              <a:t>LLaMA</a:t>
            </a:r>
            <a:endParaRPr lang="en-US" sz="32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50" name="Picture 2" descr="The Transformer Model - MachineLearningMastery.com">
            <a:extLst>
              <a:ext uri="{FF2B5EF4-FFF2-40B4-BE49-F238E27FC236}">
                <a16:creationId xmlns:a16="http://schemas.microsoft.com/office/drawing/2014/main" id="{BDCB515E-FC14-6AE7-27D1-9881FB174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213" y="1371600"/>
            <a:ext cx="3129090" cy="44088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6212547-CDB5-8CE0-C165-4451EA6CC002}"/>
              </a:ext>
            </a:extLst>
          </p:cNvPr>
          <p:cNvPicPr>
            <a:picLocks noChangeAspect="1"/>
          </p:cNvPicPr>
          <p:nvPr/>
        </p:nvPicPr>
        <p:blipFill>
          <a:blip r:embed="rId3"/>
          <a:stretch>
            <a:fillRect/>
          </a:stretch>
        </p:blipFill>
        <p:spPr>
          <a:xfrm>
            <a:off x="6785601" y="613766"/>
            <a:ext cx="3995253" cy="5166728"/>
          </a:xfrm>
          <a:prstGeom prst="rect">
            <a:avLst/>
          </a:prstGeom>
        </p:spPr>
      </p:pic>
      <p:sp>
        <p:nvSpPr>
          <p:cNvPr id="5" name="TextBox 4">
            <a:extLst>
              <a:ext uri="{FF2B5EF4-FFF2-40B4-BE49-F238E27FC236}">
                <a16:creationId xmlns:a16="http://schemas.microsoft.com/office/drawing/2014/main" id="{81912D03-1A14-B31D-BFC1-51C125775770}"/>
              </a:ext>
            </a:extLst>
          </p:cNvPr>
          <p:cNvSpPr txBox="1"/>
          <p:nvPr/>
        </p:nvSpPr>
        <p:spPr>
          <a:xfrm>
            <a:off x="2455906" y="5754211"/>
            <a:ext cx="1339702" cy="369332"/>
          </a:xfrm>
          <a:prstGeom prst="rect">
            <a:avLst/>
          </a:prstGeom>
          <a:noFill/>
        </p:spPr>
        <p:txBody>
          <a:bodyPr wrap="square" rtlCol="0" anchor="ctr">
            <a:spAutoFit/>
          </a:bodyPr>
          <a:lstStyle/>
          <a:p>
            <a:pPr algn="ctr"/>
            <a:r>
              <a:rPr lang="en-US" b="1" dirty="0"/>
              <a:t>Transformer</a:t>
            </a:r>
          </a:p>
        </p:txBody>
      </p:sp>
      <p:sp>
        <p:nvSpPr>
          <p:cNvPr id="6" name="TextBox 5">
            <a:extLst>
              <a:ext uri="{FF2B5EF4-FFF2-40B4-BE49-F238E27FC236}">
                <a16:creationId xmlns:a16="http://schemas.microsoft.com/office/drawing/2014/main" id="{C538A885-FDE3-BFFA-826B-4A3F387E5466}"/>
              </a:ext>
            </a:extLst>
          </p:cNvPr>
          <p:cNvSpPr txBox="1"/>
          <p:nvPr/>
        </p:nvSpPr>
        <p:spPr>
          <a:xfrm>
            <a:off x="1748733" y="6123543"/>
            <a:ext cx="2754047" cy="369332"/>
          </a:xfrm>
          <a:prstGeom prst="rect">
            <a:avLst/>
          </a:prstGeom>
          <a:noFill/>
        </p:spPr>
        <p:txBody>
          <a:bodyPr wrap="square" rtlCol="0" anchor="ctr">
            <a:spAutoFit/>
          </a:bodyPr>
          <a:lstStyle/>
          <a:p>
            <a:pPr algn="ctr"/>
            <a:r>
              <a:rPr lang="en-US" dirty="0">
                <a:latin typeface="+mj-lt"/>
              </a:rPr>
              <a:t>(“Attention is All You Need”)</a:t>
            </a:r>
          </a:p>
        </p:txBody>
      </p:sp>
      <p:sp>
        <p:nvSpPr>
          <p:cNvPr id="8" name="TextBox 7">
            <a:extLst>
              <a:ext uri="{FF2B5EF4-FFF2-40B4-BE49-F238E27FC236}">
                <a16:creationId xmlns:a16="http://schemas.microsoft.com/office/drawing/2014/main" id="{23A65809-229F-B7DB-585F-B59D136859DC}"/>
              </a:ext>
            </a:extLst>
          </p:cNvPr>
          <p:cNvSpPr txBox="1"/>
          <p:nvPr/>
        </p:nvSpPr>
        <p:spPr>
          <a:xfrm>
            <a:off x="7501699" y="5754211"/>
            <a:ext cx="1339702" cy="369332"/>
          </a:xfrm>
          <a:prstGeom prst="rect">
            <a:avLst/>
          </a:prstGeom>
          <a:noFill/>
        </p:spPr>
        <p:txBody>
          <a:bodyPr wrap="square" rtlCol="0" anchor="ctr">
            <a:spAutoFit/>
          </a:bodyPr>
          <a:lstStyle/>
          <a:p>
            <a:pPr algn="ctr"/>
            <a:r>
              <a:rPr lang="en-US" b="1" dirty="0" err="1"/>
              <a:t>LLaMA</a:t>
            </a:r>
            <a:endParaRPr lang="en-US" b="1" dirty="0"/>
          </a:p>
        </p:txBody>
      </p:sp>
    </p:spTree>
    <p:extLst>
      <p:ext uri="{BB962C8B-B14F-4D97-AF65-F5344CB8AC3E}">
        <p14:creationId xmlns:p14="http://schemas.microsoft.com/office/powerpoint/2010/main" val="2855228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Let’s review Self-Attention!</a:t>
            </a:r>
          </a:p>
        </p:txBody>
      </p:sp>
      <p:pic>
        <p:nvPicPr>
          <p:cNvPr id="4" name="Picture 3">
            <a:extLst>
              <a:ext uri="{FF2B5EF4-FFF2-40B4-BE49-F238E27FC236}">
                <a16:creationId xmlns:a16="http://schemas.microsoft.com/office/drawing/2014/main" id="{36212547-CDB5-8CE0-C165-4451EA6CC002}"/>
              </a:ext>
            </a:extLst>
          </p:cNvPr>
          <p:cNvPicPr>
            <a:picLocks noChangeAspect="1"/>
          </p:cNvPicPr>
          <p:nvPr/>
        </p:nvPicPr>
        <p:blipFill>
          <a:blip r:embed="rId2"/>
          <a:stretch>
            <a:fillRect/>
          </a:stretch>
        </p:blipFill>
        <p:spPr>
          <a:xfrm>
            <a:off x="6785601" y="613766"/>
            <a:ext cx="3995253" cy="5166728"/>
          </a:xfrm>
          <a:prstGeom prst="rect">
            <a:avLst/>
          </a:prstGeom>
        </p:spPr>
      </p:pic>
      <p:sp>
        <p:nvSpPr>
          <p:cNvPr id="8" name="TextBox 7">
            <a:extLst>
              <a:ext uri="{FF2B5EF4-FFF2-40B4-BE49-F238E27FC236}">
                <a16:creationId xmlns:a16="http://schemas.microsoft.com/office/drawing/2014/main" id="{23A65809-229F-B7DB-585F-B59D136859DC}"/>
              </a:ext>
            </a:extLst>
          </p:cNvPr>
          <p:cNvSpPr txBox="1"/>
          <p:nvPr/>
        </p:nvSpPr>
        <p:spPr>
          <a:xfrm>
            <a:off x="7501699" y="5754211"/>
            <a:ext cx="1339702" cy="369332"/>
          </a:xfrm>
          <a:prstGeom prst="rect">
            <a:avLst/>
          </a:prstGeom>
          <a:noFill/>
        </p:spPr>
        <p:txBody>
          <a:bodyPr wrap="square" rtlCol="0" anchor="ctr">
            <a:spAutoFit/>
          </a:bodyPr>
          <a:lstStyle/>
          <a:p>
            <a:pPr algn="ctr"/>
            <a:r>
              <a:rPr lang="en-US" b="1" dirty="0" err="1"/>
              <a:t>LLaMA</a:t>
            </a:r>
            <a:endParaRPr lang="en-US" b="1" dirty="0"/>
          </a:p>
        </p:txBody>
      </p:sp>
      <p:cxnSp>
        <p:nvCxnSpPr>
          <p:cNvPr id="2" name="Straight Arrow Connector 1">
            <a:extLst>
              <a:ext uri="{FF2B5EF4-FFF2-40B4-BE49-F238E27FC236}">
                <a16:creationId xmlns:a16="http://schemas.microsoft.com/office/drawing/2014/main" id="{F726443E-9513-3E1B-841C-9FDB5736145D}"/>
              </a:ext>
            </a:extLst>
          </p:cNvPr>
          <p:cNvCxnSpPr>
            <a:cxnSpLocks/>
          </p:cNvCxnSpPr>
          <p:nvPr/>
        </p:nvCxnSpPr>
        <p:spPr>
          <a:xfrm>
            <a:off x="3746584" y="4006736"/>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8804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Self-Attention?</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5788231" cy="4351338"/>
              </a:xfrm>
            </p:spPr>
            <p:txBody>
              <a:bodyPr>
                <a:normAutofit/>
              </a:bodyPr>
              <a:lstStyle/>
              <a:p>
                <a:pPr marL="0" indent="0">
                  <a:buNone/>
                </a:pPr>
                <a:r>
                  <a:rPr lang="en-US" sz="1400" dirty="0">
                    <a:latin typeface="+mj-lt"/>
                  </a:rPr>
                  <a:t>Self-Attention allows the model to relate words to one another. </a:t>
                </a:r>
              </a:p>
              <a:p>
                <a:pPr marL="0" indent="0">
                  <a:buNone/>
                </a:pPr>
                <a:r>
                  <a:rPr lang="en-US" sz="1400" dirty="0">
                    <a:latin typeface="+mj-lt"/>
                  </a:rPr>
                  <a:t>In this simple case, we consider the sequence length </a:t>
                </a:r>
                <a14:m>
                  <m:oMath xmlns:m="http://schemas.openxmlformats.org/officeDocument/2006/math">
                    <m:r>
                      <m:rPr>
                        <m:nor/>
                      </m:rPr>
                      <a:rPr lang="en-US" sz="1400" b="1" i="0" smtClean="0">
                        <a:latin typeface="Cambria Math" panose="02040503050406030204" pitchFamily="18" charset="0"/>
                      </a:rPr>
                      <m:t>seq</m:t>
                    </m:r>
                    <m:r>
                      <a:rPr lang="en-US" sz="1400" b="0" i="1" smtClean="0">
                        <a:latin typeface="Cambria Math" panose="02040503050406030204" pitchFamily="18" charset="0"/>
                      </a:rPr>
                      <m:t>=6</m:t>
                    </m:r>
                  </m:oMath>
                </a14:m>
                <a:r>
                  <a:rPr lang="en-US" sz="1400" dirty="0">
                    <a:latin typeface="+mj-lt"/>
                  </a:rPr>
                  <a:t> and </a:t>
                </a:r>
                <a14:m>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𝒅</m:t>
                        </m:r>
                      </m:e>
                      <m:sub>
                        <m:r>
                          <m:rPr>
                            <m:nor/>
                          </m:rPr>
                          <a:rPr lang="en-US" sz="1400" b="1" i="0" smtClean="0">
                            <a:latin typeface="Cambria Math" panose="02040503050406030204" pitchFamily="18" charset="0"/>
                          </a:rPr>
                          <m:t>model</m:t>
                        </m:r>
                      </m:sub>
                    </m:sSub>
                    <m:r>
                      <a:rPr lang="en-US" sz="1400" b="0"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𝒅</m:t>
                        </m:r>
                      </m:e>
                      <m:sub>
                        <m:r>
                          <a:rPr lang="en-US" sz="1400" b="1" i="1" smtClean="0">
                            <a:latin typeface="Cambria Math" panose="02040503050406030204" pitchFamily="18" charset="0"/>
                          </a:rPr>
                          <m:t>𝒌</m:t>
                        </m:r>
                      </m:sub>
                    </m:sSub>
                    <m:r>
                      <a:rPr lang="en-US" sz="1400" b="0" i="1" smtClean="0">
                        <a:latin typeface="Cambria Math" panose="02040503050406030204" pitchFamily="18" charset="0"/>
                      </a:rPr>
                      <m:t>=512</m:t>
                    </m:r>
                  </m:oMath>
                </a14:m>
                <a:r>
                  <a:rPr lang="en-US" sz="1400" dirty="0">
                    <a:latin typeface="+mj-lt"/>
                  </a:rPr>
                  <a:t>.</a:t>
                </a:r>
              </a:p>
              <a:p>
                <a:pPr marL="0" indent="0">
                  <a:buNone/>
                </a:pPr>
                <a:r>
                  <a:rPr lang="en-US" sz="1400" dirty="0">
                    <a:latin typeface="+mj-lt"/>
                  </a:rPr>
                  <a:t>The matrices </a:t>
                </a:r>
                <a14:m>
                  <m:oMath xmlns:m="http://schemas.openxmlformats.org/officeDocument/2006/math">
                    <m:r>
                      <a:rPr lang="en-US" sz="1400" b="1" i="1" smtClean="0">
                        <a:latin typeface="Cambria Math" panose="02040503050406030204" pitchFamily="18" charset="0"/>
                      </a:rPr>
                      <m:t>𝑸</m:t>
                    </m:r>
                  </m:oMath>
                </a14:m>
                <a:r>
                  <a:rPr lang="en-US" sz="1400" dirty="0">
                    <a:latin typeface="+mj-lt"/>
                  </a:rPr>
                  <a:t>, </a:t>
                </a:r>
                <a14:m>
                  <m:oMath xmlns:m="http://schemas.openxmlformats.org/officeDocument/2006/math">
                    <m:r>
                      <a:rPr lang="en-US" sz="1400" b="1" i="1" smtClean="0">
                        <a:latin typeface="Cambria Math" panose="02040503050406030204" pitchFamily="18" charset="0"/>
                      </a:rPr>
                      <m:t>𝑲</m:t>
                    </m:r>
                  </m:oMath>
                </a14:m>
                <a:r>
                  <a:rPr lang="en-US" sz="1400" dirty="0">
                    <a:latin typeface="+mj-lt"/>
                  </a:rPr>
                  <a:t> and </a:t>
                </a:r>
                <a14:m>
                  <m:oMath xmlns:m="http://schemas.openxmlformats.org/officeDocument/2006/math">
                    <m:r>
                      <a:rPr lang="en-US" sz="1400" b="1" i="1" smtClean="0">
                        <a:latin typeface="Cambria Math" panose="02040503050406030204" pitchFamily="18" charset="0"/>
                      </a:rPr>
                      <m:t>𝑽</m:t>
                    </m:r>
                  </m:oMath>
                </a14:m>
                <a:r>
                  <a:rPr lang="en-US" sz="1400" b="1" dirty="0">
                    <a:latin typeface="+mj-lt"/>
                  </a:rPr>
                  <a:t> </a:t>
                </a:r>
                <a:r>
                  <a:rPr lang="en-US" sz="1400" dirty="0">
                    <a:latin typeface="+mj-lt"/>
                  </a:rPr>
                  <a:t>are just the input sentence.</a:t>
                </a:r>
                <a:r>
                  <a:rPr lang="en-US" sz="1400" b="1" dirty="0">
                    <a:latin typeface="+mj-lt"/>
                  </a:rPr>
                  <a:t> </a:t>
                </a:r>
              </a:p>
            </p:txBody>
          </p:sp>
        </mc:Choice>
        <mc:Fallback>
          <p:sp>
            <p:nvSpPr>
              <p:cNvPr id="8" name="Content Placeholder 7">
                <a:extLst>
                  <a:ext uri="{FF2B5EF4-FFF2-40B4-BE49-F238E27FC236}">
                    <a16:creationId xmlns:a16="http://schemas.microsoft.com/office/drawing/2014/main" id="{76F76749-370D-1F10-84E1-315BD4CE924B}"/>
                  </a:ext>
                </a:extLst>
              </p:cNvPr>
              <p:cNvSpPr>
                <a:spLocks noGrp="1" noRot="1" noChangeAspect="1" noMove="1" noResize="1" noEditPoints="1" noAdjustHandles="1" noChangeArrowheads="1" noChangeShapeType="1" noTextEdit="1"/>
              </p:cNvSpPr>
              <p:nvPr>
                <p:ph idx="1"/>
              </p:nvPr>
            </p:nvSpPr>
            <p:spPr>
              <a:xfrm>
                <a:off x="838200" y="1825625"/>
                <a:ext cx="5788231" cy="4351338"/>
              </a:xfrm>
              <a:blipFill>
                <a:blip r:embed="rId2"/>
                <a:stretch>
                  <a:fillRect l="-439" t="-872"/>
                </a:stretch>
              </a:blipFill>
            </p:spPr>
            <p:txBody>
              <a:bodyPr/>
              <a:lstStyle/>
              <a:p>
                <a:r>
                  <a:rPr lang="en-US">
                    <a:noFill/>
                  </a:rPr>
                  <a:t> </a:t>
                </a:r>
              </a:p>
            </p:txBody>
          </p:sp>
        </mc:Fallback>
      </mc:AlternateContent>
      <p:pic>
        <p:nvPicPr>
          <p:cNvPr id="2" name="Picture 2" descr="Explained: Multi-head Attention (Part 1)">
            <a:extLst>
              <a:ext uri="{FF2B5EF4-FFF2-40B4-BE49-F238E27FC236}">
                <a16:creationId xmlns:a16="http://schemas.microsoft.com/office/drawing/2014/main" id="{A2D8F8FF-700E-C6C8-9D12-D0C020397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564" y="1690688"/>
            <a:ext cx="2988733" cy="55323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63BC6AFB-AAF4-DB2B-93F9-7E879C7FD20D}"/>
              </a:ext>
            </a:extLst>
          </p:cNvPr>
          <p:cNvGrpSpPr/>
          <p:nvPr/>
        </p:nvGrpSpPr>
        <p:grpSpPr>
          <a:xfrm>
            <a:off x="246860" y="2820252"/>
            <a:ext cx="11698279" cy="3909267"/>
            <a:chOff x="166255" y="2772751"/>
            <a:chExt cx="11698279" cy="3909267"/>
          </a:xfrm>
        </p:grpSpPr>
        <p:grpSp>
          <p:nvGrpSpPr>
            <p:cNvPr id="24" name="Group 23">
              <a:extLst>
                <a:ext uri="{FF2B5EF4-FFF2-40B4-BE49-F238E27FC236}">
                  <a16:creationId xmlns:a16="http://schemas.microsoft.com/office/drawing/2014/main" id="{35975211-F417-C0DC-2A4D-5183DEA8C8D7}"/>
                </a:ext>
              </a:extLst>
            </p:cNvPr>
            <p:cNvGrpSpPr/>
            <p:nvPr/>
          </p:nvGrpSpPr>
          <p:grpSpPr>
            <a:xfrm>
              <a:off x="1388327" y="2772751"/>
              <a:ext cx="10476207" cy="3909267"/>
              <a:chOff x="1579417" y="2612516"/>
              <a:chExt cx="10476207" cy="3909267"/>
            </a:xfrm>
          </p:grpSpPr>
          <p:grpSp>
            <p:nvGrpSpPr>
              <p:cNvPr id="20" name="Group 19">
                <a:extLst>
                  <a:ext uri="{FF2B5EF4-FFF2-40B4-BE49-F238E27FC236}">
                    <a16:creationId xmlns:a16="http://schemas.microsoft.com/office/drawing/2014/main" id="{32FBF10A-6BBB-EC4C-4921-3CF22CB3F5ED}"/>
                  </a:ext>
                </a:extLst>
              </p:cNvPr>
              <p:cNvGrpSpPr/>
              <p:nvPr/>
            </p:nvGrpSpPr>
            <p:grpSpPr>
              <a:xfrm>
                <a:off x="1579417" y="3313216"/>
                <a:ext cx="4221679" cy="2405928"/>
                <a:chOff x="1579417" y="3313216"/>
                <a:chExt cx="4221679" cy="2405928"/>
              </a:xfrm>
            </p:grpSpPr>
            <p:sp>
              <p:nvSpPr>
                <p:cNvPr id="3" name="Rectangle 2">
                  <a:extLst>
                    <a:ext uri="{FF2B5EF4-FFF2-40B4-BE49-F238E27FC236}">
                      <a16:creationId xmlns:a16="http://schemas.microsoft.com/office/drawing/2014/main" id="{1FC6EF27-3289-C37B-0039-0CD170AECA57}"/>
                    </a:ext>
                  </a:extLst>
                </p:cNvPr>
                <p:cNvSpPr/>
                <p:nvPr/>
              </p:nvSpPr>
              <p:spPr>
                <a:xfrm>
                  <a:off x="1579418" y="3313216"/>
                  <a:ext cx="1698171" cy="1698171"/>
                </a:xfrm>
                <a:prstGeom prst="rect">
                  <a:avLst/>
                </a:prstGeom>
                <a:solidFill>
                  <a:srgbClr val="96E8E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a:t>
                  </a:r>
                </a:p>
              </p:txBody>
            </p:sp>
            <p:sp>
              <p:nvSpPr>
                <p:cNvPr id="4" name="TextBox 3">
                  <a:extLst>
                    <a:ext uri="{FF2B5EF4-FFF2-40B4-BE49-F238E27FC236}">
                      <a16:creationId xmlns:a16="http://schemas.microsoft.com/office/drawing/2014/main" id="{F9777CE4-6F8E-DAC9-11FA-D10DD8377117}"/>
                    </a:ext>
                  </a:extLst>
                </p:cNvPr>
                <p:cNvSpPr txBox="1"/>
                <p:nvPr/>
              </p:nvSpPr>
              <p:spPr>
                <a:xfrm>
                  <a:off x="1579417" y="4567151"/>
                  <a:ext cx="1698172" cy="307777"/>
                </a:xfrm>
                <a:prstGeom prst="rect">
                  <a:avLst/>
                </a:prstGeom>
                <a:noFill/>
              </p:spPr>
              <p:txBody>
                <a:bodyPr wrap="square" rtlCol="0" anchor="ctr">
                  <a:spAutoFit/>
                </a:bodyPr>
                <a:lstStyle/>
                <a:p>
                  <a:pPr algn="ctr"/>
                  <a:r>
                    <a:rPr lang="en-US" sz="1400" dirty="0">
                      <a:latin typeface="+mj-lt"/>
                    </a:rPr>
                    <a:t>(6, 512)</a:t>
                  </a:r>
                </a:p>
              </p:txBody>
            </p:sp>
            <p:sp>
              <p:nvSpPr>
                <p:cNvPr id="6" name="Rectangle 5">
                  <a:extLst>
                    <a:ext uri="{FF2B5EF4-FFF2-40B4-BE49-F238E27FC236}">
                      <a16:creationId xmlns:a16="http://schemas.microsoft.com/office/drawing/2014/main" id="{526CEC05-C149-C7EC-0D6E-B4C530198DAD}"/>
                    </a:ext>
                  </a:extLst>
                </p:cNvPr>
                <p:cNvSpPr/>
                <p:nvPr/>
              </p:nvSpPr>
              <p:spPr>
                <a:xfrm>
                  <a:off x="4102925" y="3313216"/>
                  <a:ext cx="1698171" cy="1698171"/>
                </a:xfrm>
                <a:prstGeom prst="rect">
                  <a:avLst/>
                </a:prstGeom>
                <a:solidFill>
                  <a:srgbClr val="F5B8A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t>
                  </a:r>
                  <a:r>
                    <a:rPr lang="en-US" b="1" baseline="30000" dirty="0">
                      <a:solidFill>
                        <a:schemeClr val="tx1"/>
                      </a:solidFill>
                    </a:rPr>
                    <a:t>T</a:t>
                  </a:r>
                  <a:endParaRPr lang="en-US" b="1" dirty="0">
                    <a:solidFill>
                      <a:schemeClr val="tx1"/>
                    </a:solidFill>
                  </a:endParaRPr>
                </a:p>
              </p:txBody>
            </p:sp>
            <p:sp>
              <p:nvSpPr>
                <p:cNvPr id="13" name="TextBox 12">
                  <a:extLst>
                    <a:ext uri="{FF2B5EF4-FFF2-40B4-BE49-F238E27FC236}">
                      <a16:creationId xmlns:a16="http://schemas.microsoft.com/office/drawing/2014/main" id="{0B3DF442-C812-F66A-9500-2D8564B3BF02}"/>
                    </a:ext>
                  </a:extLst>
                </p:cNvPr>
                <p:cNvSpPr txBox="1"/>
                <p:nvPr/>
              </p:nvSpPr>
              <p:spPr>
                <a:xfrm>
                  <a:off x="4102924" y="4567151"/>
                  <a:ext cx="1698172" cy="307777"/>
                </a:xfrm>
                <a:prstGeom prst="rect">
                  <a:avLst/>
                </a:prstGeom>
                <a:noFill/>
              </p:spPr>
              <p:txBody>
                <a:bodyPr wrap="square" rtlCol="0" anchor="ctr">
                  <a:spAutoFit/>
                </a:bodyPr>
                <a:lstStyle/>
                <a:p>
                  <a:pPr algn="ctr"/>
                  <a:r>
                    <a:rPr lang="en-US" sz="1400" dirty="0">
                      <a:latin typeface="+mj-lt"/>
                    </a:rPr>
                    <a:t>(512, 6)</a:t>
                  </a:r>
                </a:p>
              </p:txBody>
            </p:sp>
            <p:sp>
              <p:nvSpPr>
                <p:cNvPr id="14" name="TextBox 13">
                  <a:extLst>
                    <a:ext uri="{FF2B5EF4-FFF2-40B4-BE49-F238E27FC236}">
                      <a16:creationId xmlns:a16="http://schemas.microsoft.com/office/drawing/2014/main" id="{05C5373B-3C34-F1FD-0D39-9D098F766B27}"/>
                    </a:ext>
                  </a:extLst>
                </p:cNvPr>
                <p:cNvSpPr txBox="1"/>
                <p:nvPr/>
              </p:nvSpPr>
              <p:spPr>
                <a:xfrm>
                  <a:off x="3277589" y="4013576"/>
                  <a:ext cx="825335" cy="307777"/>
                </a:xfrm>
                <a:prstGeom prst="rect">
                  <a:avLst/>
                </a:prstGeom>
                <a:noFill/>
              </p:spPr>
              <p:txBody>
                <a:bodyPr wrap="square" rtlCol="0" anchor="ctr">
                  <a:spAutoFit/>
                </a:bodyPr>
                <a:lstStyle/>
                <a:p>
                  <a:pPr algn="ctr"/>
                  <a:r>
                    <a:rPr lang="en-US" sz="1400" dirty="0">
                      <a:latin typeface="+mj-lt"/>
                    </a:rPr>
                    <a:t>X</a:t>
                  </a:r>
                </a:p>
              </p:txBody>
            </p:sp>
            <p:cxnSp>
              <p:nvCxnSpPr>
                <p:cNvPr id="16" name="Straight Connector 15">
                  <a:extLst>
                    <a:ext uri="{FF2B5EF4-FFF2-40B4-BE49-F238E27FC236}">
                      <a16:creationId xmlns:a16="http://schemas.microsoft.com/office/drawing/2014/main" id="{B06745B7-EBB3-4D21-1E64-C1E450AB4A5B}"/>
                    </a:ext>
                  </a:extLst>
                </p:cNvPr>
                <p:cNvCxnSpPr>
                  <a:cxnSpLocks/>
                </p:cNvCxnSpPr>
                <p:nvPr/>
              </p:nvCxnSpPr>
              <p:spPr>
                <a:xfrm>
                  <a:off x="1579417" y="5220586"/>
                  <a:ext cx="4221679" cy="0"/>
                </a:xfrm>
                <a:prstGeom prst="line">
                  <a:avLst/>
                </a:prstGeom>
                <a:ln>
                  <a:solidFill>
                    <a:srgbClr val="C88296">
                      <a:alpha val="69804"/>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F5B233-F30B-C49F-F221-EE07BE1F132C}"/>
                        </a:ext>
                      </a:extLst>
                    </p:cNvPr>
                    <p:cNvSpPr txBox="1"/>
                    <p:nvPr/>
                  </p:nvSpPr>
                  <p:spPr>
                    <a:xfrm>
                      <a:off x="2982112" y="5318200"/>
                      <a:ext cx="1416288" cy="400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4096</m:t>
                                </m:r>
                              </m:e>
                            </m:rad>
                          </m:oMath>
                        </m:oMathPara>
                      </a14:m>
                      <a:endParaRPr lang="en-US" dirty="0"/>
                    </a:p>
                  </p:txBody>
                </p:sp>
              </mc:Choice>
              <mc:Fallback xmlns="">
                <p:sp>
                  <p:nvSpPr>
                    <p:cNvPr id="18" name="TextBox 17">
                      <a:extLst>
                        <a:ext uri="{FF2B5EF4-FFF2-40B4-BE49-F238E27FC236}">
                          <a16:creationId xmlns:a16="http://schemas.microsoft.com/office/drawing/2014/main" id="{57F5B233-F30B-C49F-F221-EE07BE1F132C}"/>
                        </a:ext>
                      </a:extLst>
                    </p:cNvPr>
                    <p:cNvSpPr txBox="1">
                      <a:spLocks noRot="1" noChangeAspect="1" noMove="1" noResize="1" noEditPoints="1" noAdjustHandles="1" noChangeArrowheads="1" noChangeShapeType="1" noTextEdit="1"/>
                    </p:cNvSpPr>
                    <p:nvPr/>
                  </p:nvSpPr>
                  <p:spPr>
                    <a:xfrm>
                      <a:off x="2982112" y="5318200"/>
                      <a:ext cx="1416288" cy="400944"/>
                    </a:xfrm>
                    <a:prstGeom prst="rect">
                      <a:avLst/>
                    </a:prstGeom>
                    <a:blipFill>
                      <a:blip r:embed="rId4"/>
                      <a:stretch>
                        <a:fillRect/>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4DFE8684-EFFF-B91F-45EB-768E1D313457}"/>
                  </a:ext>
                </a:extLst>
              </p:cNvPr>
              <p:cNvSpPr txBox="1"/>
              <p:nvPr/>
            </p:nvSpPr>
            <p:spPr>
              <a:xfrm>
                <a:off x="5978238" y="4413262"/>
                <a:ext cx="825335" cy="307777"/>
              </a:xfrm>
              <a:prstGeom prst="rect">
                <a:avLst/>
              </a:prstGeom>
              <a:noFill/>
            </p:spPr>
            <p:txBody>
              <a:bodyPr wrap="square" rtlCol="0" anchor="ctr">
                <a:spAutoFit/>
              </a:bodyPr>
              <a:lstStyle/>
              <a:p>
                <a:pPr algn="ctr"/>
                <a:r>
                  <a:rPr lang="en-US" sz="1400" dirty="0">
                    <a:latin typeface="+mj-lt"/>
                  </a:rPr>
                  <a:t>=</a:t>
                </a:r>
              </a:p>
            </p:txBody>
          </p:sp>
          <p:pic>
            <p:nvPicPr>
              <p:cNvPr id="22" name="Picture 21">
                <a:extLst>
                  <a:ext uri="{FF2B5EF4-FFF2-40B4-BE49-F238E27FC236}">
                    <a16:creationId xmlns:a16="http://schemas.microsoft.com/office/drawing/2014/main" id="{08C17E6E-28E3-48FB-8DE0-27ADED15B6EE}"/>
                  </a:ext>
                </a:extLst>
              </p:cNvPr>
              <p:cNvPicPr>
                <a:picLocks noChangeAspect="1"/>
              </p:cNvPicPr>
              <p:nvPr/>
            </p:nvPicPr>
            <p:blipFill>
              <a:blip r:embed="rId5"/>
              <a:stretch>
                <a:fillRect/>
              </a:stretch>
            </p:blipFill>
            <p:spPr>
              <a:xfrm>
                <a:off x="6803573" y="2612516"/>
                <a:ext cx="3553879" cy="3909267"/>
              </a:xfrm>
              <a:prstGeom prst="rect">
                <a:avLst/>
              </a:prstGeom>
            </p:spPr>
          </p:pic>
          <p:sp>
            <p:nvSpPr>
              <p:cNvPr id="23" name="TextBox 22">
                <a:extLst>
                  <a:ext uri="{FF2B5EF4-FFF2-40B4-BE49-F238E27FC236}">
                    <a16:creationId xmlns:a16="http://schemas.microsoft.com/office/drawing/2014/main" id="{8B844B86-5E9E-9D5B-AEF5-B62F28D8AAF1}"/>
                  </a:ext>
                </a:extLst>
              </p:cNvPr>
              <p:cNvSpPr txBox="1"/>
              <p:nvPr/>
            </p:nvSpPr>
            <p:spPr>
              <a:xfrm>
                <a:off x="10357452" y="4290150"/>
                <a:ext cx="1698172" cy="276999"/>
              </a:xfrm>
              <a:prstGeom prst="rect">
                <a:avLst/>
              </a:prstGeom>
              <a:noFill/>
            </p:spPr>
            <p:txBody>
              <a:bodyPr wrap="square" rtlCol="0" anchor="ctr">
                <a:spAutoFit/>
              </a:bodyPr>
              <a:lstStyle/>
              <a:p>
                <a:pPr algn="ctr"/>
                <a:r>
                  <a:rPr lang="en-US" sz="1200" dirty="0">
                    <a:latin typeface="+mj-lt"/>
                  </a:rPr>
                  <a:t>* all values are random</a:t>
                </a:r>
              </a:p>
            </p:txBody>
          </p:sp>
        </p:grpSp>
        <p:sp>
          <p:nvSpPr>
            <p:cNvPr id="9" name="Double Bracket 8">
              <a:extLst>
                <a:ext uri="{FF2B5EF4-FFF2-40B4-BE49-F238E27FC236}">
                  <a16:creationId xmlns:a16="http://schemas.microsoft.com/office/drawing/2014/main" id="{04DE3263-7D68-5898-3D8C-35962E51E896}"/>
                </a:ext>
              </a:extLst>
            </p:cNvPr>
            <p:cNvSpPr/>
            <p:nvPr/>
          </p:nvSpPr>
          <p:spPr>
            <a:xfrm>
              <a:off x="1082537" y="2991652"/>
              <a:ext cx="4833257" cy="31944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A549414-45C9-AC0C-5656-3E34B423F5B5}"/>
                    </a:ext>
                  </a:extLst>
                </p:cNvPr>
                <p:cNvSpPr txBox="1"/>
                <p:nvPr/>
              </p:nvSpPr>
              <p:spPr>
                <a:xfrm>
                  <a:off x="166255" y="4265719"/>
                  <a:ext cx="916281" cy="369332"/>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rPr>
                          <m:t>softmax</m:t>
                        </m:r>
                      </m:oMath>
                    </m:oMathPara>
                  </a14:m>
                  <a:endParaRPr lang="en-US" dirty="0"/>
                </a:p>
              </p:txBody>
            </p:sp>
          </mc:Choice>
          <mc:Fallback>
            <p:sp>
              <p:nvSpPr>
                <p:cNvPr id="10" name="TextBox 9">
                  <a:extLst>
                    <a:ext uri="{FF2B5EF4-FFF2-40B4-BE49-F238E27FC236}">
                      <a16:creationId xmlns:a16="http://schemas.microsoft.com/office/drawing/2014/main" id="{DA549414-45C9-AC0C-5656-3E34B423F5B5}"/>
                    </a:ext>
                  </a:extLst>
                </p:cNvPr>
                <p:cNvSpPr txBox="1">
                  <a:spLocks noRot="1" noChangeAspect="1" noMove="1" noResize="1" noEditPoints="1" noAdjustHandles="1" noChangeArrowheads="1" noChangeShapeType="1" noTextEdit="1"/>
                </p:cNvSpPr>
                <p:nvPr/>
              </p:nvSpPr>
              <p:spPr>
                <a:xfrm>
                  <a:off x="166255" y="4265719"/>
                  <a:ext cx="916281" cy="369332"/>
                </a:xfrm>
                <a:prstGeom prst="rect">
                  <a:avLst/>
                </a:prstGeom>
                <a:blipFill>
                  <a:blip r:embed="rId6"/>
                  <a:stretch>
                    <a:fillRect l="-5479"/>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F068C8C-E3C7-9D75-C3FE-246886202597}"/>
                  </a:ext>
                </a:extLst>
              </p:cNvPr>
              <p:cNvSpPr txBox="1"/>
              <p:nvPr/>
            </p:nvSpPr>
            <p:spPr>
              <a:xfrm>
                <a:off x="1454485" y="6327954"/>
                <a:ext cx="4250569" cy="290208"/>
              </a:xfrm>
              <a:prstGeom prst="rect">
                <a:avLst/>
              </a:prstGeom>
              <a:noFill/>
            </p:spPr>
            <p:txBody>
              <a:bodyPr wrap="square" rtlCol="0" anchor="ctr">
                <a:spAutoFit/>
              </a:bodyPr>
              <a:lstStyle/>
              <a:p>
                <a:pPr algn="ctr"/>
                <a:r>
                  <a:rPr lang="en-US" sz="1200" dirty="0">
                    <a:latin typeface="+mj-lt"/>
                  </a:rPr>
                  <a:t>* for simplicity, only one head is considered where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𝑑</m:t>
                        </m:r>
                      </m:e>
                      <m:sub>
                        <m:r>
                          <m:rPr>
                            <m:nor/>
                          </m:rPr>
                          <a:rPr lang="en-US" sz="1200" i="0" smtClean="0">
                            <a:latin typeface="Cambria Math" panose="02040503050406030204" pitchFamily="18" charset="0"/>
                          </a:rPr>
                          <m:t>model</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𝑘</m:t>
                        </m:r>
                      </m:sub>
                    </m:sSub>
                  </m:oMath>
                </a14:m>
                <a:endParaRPr lang="en-US" sz="1200" dirty="0">
                  <a:latin typeface="+mj-lt"/>
                </a:endParaRPr>
              </a:p>
            </p:txBody>
          </p:sp>
        </mc:Choice>
        <mc:Fallback>
          <p:sp>
            <p:nvSpPr>
              <p:cNvPr id="12" name="TextBox 11">
                <a:extLst>
                  <a:ext uri="{FF2B5EF4-FFF2-40B4-BE49-F238E27FC236}">
                    <a16:creationId xmlns:a16="http://schemas.microsoft.com/office/drawing/2014/main" id="{3F068C8C-E3C7-9D75-C3FE-246886202597}"/>
                  </a:ext>
                </a:extLst>
              </p:cNvPr>
              <p:cNvSpPr txBox="1">
                <a:spLocks noRot="1" noChangeAspect="1" noMove="1" noResize="1" noEditPoints="1" noAdjustHandles="1" noChangeArrowheads="1" noChangeShapeType="1" noTextEdit="1"/>
              </p:cNvSpPr>
              <p:nvPr/>
            </p:nvSpPr>
            <p:spPr>
              <a:xfrm>
                <a:off x="1454485" y="6327954"/>
                <a:ext cx="4250569" cy="290208"/>
              </a:xfrm>
              <a:prstGeom prst="rect">
                <a:avLst/>
              </a:prstGeom>
              <a:blipFill>
                <a:blip r:embed="rId7"/>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1647440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9252A5-C40A-9D89-555C-F7E91D726A6D}"/>
              </a:ext>
            </a:extLst>
          </p:cNvPr>
          <p:cNvPicPr>
            <a:picLocks noChangeAspect="1"/>
          </p:cNvPicPr>
          <p:nvPr/>
        </p:nvPicPr>
        <p:blipFill>
          <a:blip r:embed="rId2"/>
          <a:stretch>
            <a:fillRect/>
          </a:stretch>
        </p:blipFill>
        <p:spPr>
          <a:xfrm>
            <a:off x="276166" y="1967305"/>
            <a:ext cx="3962238" cy="4358462"/>
          </a:xfrm>
          <a:prstGeom prst="rect">
            <a:avLst/>
          </a:prstGeom>
        </p:spPr>
      </p:pic>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How to compute Self-Attention?</a:t>
            </a:r>
          </a:p>
        </p:txBody>
      </p:sp>
      <p:pic>
        <p:nvPicPr>
          <p:cNvPr id="35" name="Picture 2" descr="Explained: Multi-head Attention (Part 1)">
            <a:extLst>
              <a:ext uri="{FF2B5EF4-FFF2-40B4-BE49-F238E27FC236}">
                <a16:creationId xmlns:a16="http://schemas.microsoft.com/office/drawing/2014/main" id="{DA60454B-6209-1938-90FB-598DE37E8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564" y="1690688"/>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F3B137-C186-B7E4-EE03-794CB0CED2AF}"/>
              </a:ext>
            </a:extLst>
          </p:cNvPr>
          <p:cNvSpPr txBox="1"/>
          <p:nvPr/>
        </p:nvSpPr>
        <p:spPr>
          <a:xfrm>
            <a:off x="4238404" y="4053885"/>
            <a:ext cx="825335" cy="307777"/>
          </a:xfrm>
          <a:prstGeom prst="rect">
            <a:avLst/>
          </a:prstGeom>
          <a:noFill/>
        </p:spPr>
        <p:txBody>
          <a:bodyPr wrap="square" rtlCol="0" anchor="ctr">
            <a:spAutoFit/>
          </a:bodyPr>
          <a:lstStyle/>
          <a:p>
            <a:pPr algn="ctr"/>
            <a:r>
              <a:rPr lang="en-US" sz="1400" dirty="0">
                <a:latin typeface="+mj-lt"/>
              </a:rPr>
              <a:t>X</a:t>
            </a:r>
          </a:p>
        </p:txBody>
      </p:sp>
      <p:sp>
        <p:nvSpPr>
          <p:cNvPr id="45" name="Rectangle 44">
            <a:extLst>
              <a:ext uri="{FF2B5EF4-FFF2-40B4-BE49-F238E27FC236}">
                <a16:creationId xmlns:a16="http://schemas.microsoft.com/office/drawing/2014/main" id="{E16E48F8-FB03-A3ED-F2DE-D4045CBA0C2B}"/>
              </a:ext>
            </a:extLst>
          </p:cNvPr>
          <p:cNvSpPr/>
          <p:nvPr/>
        </p:nvSpPr>
        <p:spPr>
          <a:xfrm>
            <a:off x="5063739" y="3358687"/>
            <a:ext cx="1698171" cy="1698171"/>
          </a:xfrm>
          <a:prstGeom prst="rect">
            <a:avLst/>
          </a:prstGeom>
          <a:solidFill>
            <a:srgbClr val="F0D86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t>
            </a:r>
          </a:p>
        </p:txBody>
      </p:sp>
      <p:sp>
        <p:nvSpPr>
          <p:cNvPr id="47" name="TextBox 46">
            <a:extLst>
              <a:ext uri="{FF2B5EF4-FFF2-40B4-BE49-F238E27FC236}">
                <a16:creationId xmlns:a16="http://schemas.microsoft.com/office/drawing/2014/main" id="{3B630F17-E96A-59B4-DE43-4A84CD343EF1}"/>
              </a:ext>
            </a:extLst>
          </p:cNvPr>
          <p:cNvSpPr txBox="1"/>
          <p:nvPr/>
        </p:nvSpPr>
        <p:spPr>
          <a:xfrm>
            <a:off x="5063738" y="4555371"/>
            <a:ext cx="1698172" cy="307777"/>
          </a:xfrm>
          <a:prstGeom prst="rect">
            <a:avLst/>
          </a:prstGeom>
          <a:noFill/>
        </p:spPr>
        <p:txBody>
          <a:bodyPr wrap="square" rtlCol="0" anchor="ctr">
            <a:spAutoFit/>
          </a:bodyPr>
          <a:lstStyle/>
          <a:p>
            <a:pPr algn="ctr"/>
            <a:r>
              <a:rPr lang="en-US" sz="1400" dirty="0">
                <a:latin typeface="+mj-lt"/>
              </a:rPr>
              <a:t>(6, 512)</a:t>
            </a:r>
          </a:p>
        </p:txBody>
      </p:sp>
      <p:sp>
        <p:nvSpPr>
          <p:cNvPr id="52" name="TextBox 51">
            <a:extLst>
              <a:ext uri="{FF2B5EF4-FFF2-40B4-BE49-F238E27FC236}">
                <a16:creationId xmlns:a16="http://schemas.microsoft.com/office/drawing/2014/main" id="{B6B1BDAB-440B-7041-CDC6-5F60240ECEA4}"/>
              </a:ext>
            </a:extLst>
          </p:cNvPr>
          <p:cNvSpPr txBox="1"/>
          <p:nvPr/>
        </p:nvSpPr>
        <p:spPr>
          <a:xfrm>
            <a:off x="6761910" y="4053883"/>
            <a:ext cx="825335" cy="307777"/>
          </a:xfrm>
          <a:prstGeom prst="rect">
            <a:avLst/>
          </a:prstGeom>
          <a:noFill/>
        </p:spPr>
        <p:txBody>
          <a:bodyPr wrap="square" rtlCol="0" anchor="ctr">
            <a:spAutoFit/>
          </a:bodyPr>
          <a:lstStyle/>
          <a:p>
            <a:pPr algn="ctr"/>
            <a:r>
              <a:rPr lang="en-US" sz="1400" dirty="0">
                <a:latin typeface="+mj-lt"/>
              </a:rPr>
              <a:t>=</a:t>
            </a:r>
          </a:p>
        </p:txBody>
      </p:sp>
      <p:sp>
        <p:nvSpPr>
          <p:cNvPr id="56" name="Rectangle 55">
            <a:extLst>
              <a:ext uri="{FF2B5EF4-FFF2-40B4-BE49-F238E27FC236}">
                <a16:creationId xmlns:a16="http://schemas.microsoft.com/office/drawing/2014/main" id="{C978651C-55D7-7169-C6A8-63EDB6D55F58}"/>
              </a:ext>
            </a:extLst>
          </p:cNvPr>
          <p:cNvSpPr/>
          <p:nvPr/>
        </p:nvSpPr>
        <p:spPr>
          <a:xfrm>
            <a:off x="7587245" y="3358687"/>
            <a:ext cx="1698171" cy="1698171"/>
          </a:xfrm>
          <a:prstGeom prst="rect">
            <a:avLst/>
          </a:prstGeom>
          <a:solidFill>
            <a:schemeClr val="accent6">
              <a:lumMod val="40000"/>
              <a:lumOff val="6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Attention</a:t>
            </a:r>
          </a:p>
        </p:txBody>
      </p:sp>
      <p:sp>
        <p:nvSpPr>
          <p:cNvPr id="57" name="TextBox 56">
            <a:extLst>
              <a:ext uri="{FF2B5EF4-FFF2-40B4-BE49-F238E27FC236}">
                <a16:creationId xmlns:a16="http://schemas.microsoft.com/office/drawing/2014/main" id="{33DE96AB-531A-DEC8-EE6A-6604E0B76034}"/>
              </a:ext>
            </a:extLst>
          </p:cNvPr>
          <p:cNvSpPr txBox="1"/>
          <p:nvPr/>
        </p:nvSpPr>
        <p:spPr>
          <a:xfrm>
            <a:off x="7584695" y="4555369"/>
            <a:ext cx="1698172" cy="307777"/>
          </a:xfrm>
          <a:prstGeom prst="rect">
            <a:avLst/>
          </a:prstGeom>
          <a:noFill/>
        </p:spPr>
        <p:txBody>
          <a:bodyPr wrap="square" rtlCol="0" anchor="ctr">
            <a:spAutoFit/>
          </a:bodyPr>
          <a:lstStyle/>
          <a:p>
            <a:pPr algn="ctr"/>
            <a:r>
              <a:rPr lang="en-US" sz="1400" dirty="0">
                <a:latin typeface="+mj-lt"/>
              </a:rPr>
              <a:t>(6, 512)</a:t>
            </a:r>
          </a:p>
        </p:txBody>
      </p:sp>
      <p:sp>
        <p:nvSpPr>
          <p:cNvPr id="59" name="TextBox 58">
            <a:extLst>
              <a:ext uri="{FF2B5EF4-FFF2-40B4-BE49-F238E27FC236}">
                <a16:creationId xmlns:a16="http://schemas.microsoft.com/office/drawing/2014/main" id="{E5CAB278-DE47-BF45-FB33-4E73531161A4}"/>
              </a:ext>
            </a:extLst>
          </p:cNvPr>
          <p:cNvSpPr txBox="1"/>
          <p:nvPr/>
        </p:nvSpPr>
        <p:spPr>
          <a:xfrm>
            <a:off x="9663738" y="2868943"/>
            <a:ext cx="2252096" cy="2031325"/>
          </a:xfrm>
          <a:prstGeom prst="rect">
            <a:avLst/>
          </a:prstGeom>
          <a:noFill/>
        </p:spPr>
        <p:txBody>
          <a:bodyPr wrap="square" rtlCol="0">
            <a:spAutoFit/>
          </a:bodyPr>
          <a:lstStyle/>
          <a:p>
            <a:r>
              <a:rPr lang="en-US" sz="1400" dirty="0">
                <a:latin typeface="+mj-lt"/>
              </a:rPr>
              <a:t>Each row in this matrix captures not only the meaning (given by the embedding) or the position in the sentence (represented by the positional embeddings) but also each word’s interaction with other words.</a:t>
            </a:r>
          </a:p>
        </p:txBody>
      </p:sp>
    </p:spTree>
    <p:extLst>
      <p:ext uri="{BB962C8B-B14F-4D97-AF65-F5344CB8AC3E}">
        <p14:creationId xmlns:p14="http://schemas.microsoft.com/office/powerpoint/2010/main" val="1482388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1" y="1825625"/>
            <a:ext cx="6463356" cy="715556"/>
          </a:xfrm>
        </p:spPr>
        <p:txBody>
          <a:bodyPr>
            <a:normAutofit/>
          </a:bodyPr>
          <a:lstStyle/>
          <a:p>
            <a:r>
              <a:rPr lang="en-US" sz="2000" dirty="0">
                <a:latin typeface="+mj-lt"/>
              </a:rPr>
              <a:t>Imagine we want to train a model to write Dante Alighieri’s Divine Comedy’s 5</a:t>
            </a:r>
            <a:r>
              <a:rPr lang="en-US" sz="2000" baseline="30000" dirty="0">
                <a:latin typeface="+mj-lt"/>
              </a:rPr>
              <a:t>th</a:t>
            </a:r>
            <a:r>
              <a:rPr lang="en-US" sz="2000" dirty="0">
                <a:latin typeface="+mj-lt"/>
              </a:rPr>
              <a:t> Canto from the Inferno</a:t>
            </a:r>
            <a:r>
              <a:rPr lang="en-US" sz="1200" dirty="0">
                <a:latin typeface="+mj-lt"/>
              </a:rPr>
              <a:t>.</a:t>
            </a:r>
            <a:endParaRPr lang="en-US" sz="2000" dirty="0">
              <a:latin typeface="+mj-lt"/>
            </a:endParaRPr>
          </a:p>
        </p:txBody>
      </p:sp>
      <p:sp>
        <p:nvSpPr>
          <p:cNvPr id="4" name="TextBox 3">
            <a:extLst>
              <a:ext uri="{FF2B5EF4-FFF2-40B4-BE49-F238E27FC236}">
                <a16:creationId xmlns:a16="http://schemas.microsoft.com/office/drawing/2014/main" id="{25223E11-CB70-820D-224E-9AA55709243E}"/>
              </a:ext>
            </a:extLst>
          </p:cNvPr>
          <p:cNvSpPr txBox="1"/>
          <p:nvPr/>
        </p:nvSpPr>
        <p:spPr>
          <a:xfrm>
            <a:off x="1095153" y="2541181"/>
            <a:ext cx="6206404" cy="3970318"/>
          </a:xfrm>
          <a:prstGeom prst="rect">
            <a:avLst/>
          </a:prstGeom>
          <a:noFill/>
        </p:spPr>
        <p:txBody>
          <a:bodyPr wrap="square">
            <a:spAutoFit/>
          </a:bodyPr>
          <a:lstStyle/>
          <a:p>
            <a:pPr marL="0" indent="0">
              <a:buNone/>
            </a:pPr>
            <a:r>
              <a:rPr lang="en-US" sz="1200" b="1" dirty="0"/>
              <a:t>Amor, </a:t>
            </a:r>
            <a:r>
              <a:rPr lang="en-US" sz="1200" b="1" dirty="0" err="1"/>
              <a:t>ch'al</a:t>
            </a:r>
            <a:r>
              <a:rPr lang="en-US" sz="1200" b="1" dirty="0"/>
              <a:t> </a:t>
            </a:r>
            <a:r>
              <a:rPr lang="en-US" sz="1200" b="1" dirty="0" err="1"/>
              <a:t>cor</a:t>
            </a:r>
            <a:r>
              <a:rPr lang="en-US" sz="1200" b="1" dirty="0"/>
              <a:t> gentil </a:t>
            </a:r>
            <a:r>
              <a:rPr lang="en-US" sz="1200" b="1" dirty="0" err="1"/>
              <a:t>ratto</a:t>
            </a:r>
            <a:r>
              <a:rPr lang="en-US" sz="1200" b="1" dirty="0"/>
              <a:t> </a:t>
            </a:r>
            <a:r>
              <a:rPr lang="en-US" sz="1200" b="1" dirty="0" err="1"/>
              <a:t>s'apprende</a:t>
            </a:r>
            <a:r>
              <a:rPr lang="en-US" sz="1200" b="1" dirty="0"/>
              <a:t>,</a:t>
            </a:r>
          </a:p>
          <a:p>
            <a:pPr marL="0" indent="0">
              <a:buNone/>
            </a:pPr>
            <a:r>
              <a:rPr lang="en-US" sz="1200" dirty="0">
                <a:latin typeface="+mj-lt"/>
              </a:rPr>
              <a:t>prese </a:t>
            </a:r>
            <a:r>
              <a:rPr lang="en-US" sz="1200" dirty="0" err="1">
                <a:latin typeface="+mj-lt"/>
              </a:rPr>
              <a:t>costui</a:t>
            </a:r>
            <a:r>
              <a:rPr lang="en-US" sz="1200" dirty="0">
                <a:latin typeface="+mj-lt"/>
              </a:rPr>
              <a:t> de la </a:t>
            </a:r>
            <a:r>
              <a:rPr lang="en-US" sz="1200" dirty="0" err="1">
                <a:latin typeface="+mj-lt"/>
              </a:rPr>
              <a:t>bella</a:t>
            </a:r>
            <a:r>
              <a:rPr lang="en-US" sz="1200" dirty="0">
                <a:latin typeface="+mj-lt"/>
              </a:rPr>
              <a:t> persona</a:t>
            </a:r>
          </a:p>
          <a:p>
            <a:pPr marL="0" indent="0">
              <a:buNone/>
            </a:pPr>
            <a:r>
              <a:rPr lang="en-US" sz="1200" dirty="0" err="1">
                <a:latin typeface="+mj-lt"/>
              </a:rPr>
              <a:t>che</a:t>
            </a:r>
            <a:r>
              <a:rPr lang="en-US" sz="1200" dirty="0">
                <a:latin typeface="+mj-lt"/>
              </a:rPr>
              <a:t> mi fu </a:t>
            </a:r>
            <a:r>
              <a:rPr lang="en-US" sz="1200" dirty="0" err="1">
                <a:latin typeface="+mj-lt"/>
              </a:rPr>
              <a:t>tolta</a:t>
            </a:r>
            <a:r>
              <a:rPr lang="en-US" sz="1200" dirty="0">
                <a:latin typeface="+mj-lt"/>
              </a:rPr>
              <a:t>; e 'I modo </a:t>
            </a:r>
            <a:r>
              <a:rPr lang="en-US" sz="1200" dirty="0" err="1">
                <a:latin typeface="+mj-lt"/>
              </a:rPr>
              <a:t>ancor</a:t>
            </a:r>
            <a:r>
              <a:rPr lang="en-US" sz="1200" dirty="0">
                <a:latin typeface="+mj-lt"/>
              </a:rPr>
              <a:t> </a:t>
            </a:r>
            <a:r>
              <a:rPr lang="en-US" sz="1200" dirty="0" err="1">
                <a:latin typeface="+mj-lt"/>
              </a:rPr>
              <a:t>m'offende</a:t>
            </a:r>
            <a:r>
              <a:rPr lang="en-US" sz="1200" dirty="0">
                <a:latin typeface="+mj-lt"/>
              </a:rPr>
              <a:t>.</a:t>
            </a:r>
          </a:p>
          <a:p>
            <a:pPr marL="0" indent="0">
              <a:buNone/>
            </a:pPr>
            <a:endParaRPr lang="en-US" sz="1200" dirty="0">
              <a:latin typeface="+mj-lt"/>
            </a:endParaRPr>
          </a:p>
          <a:p>
            <a:pPr marL="0" indent="0">
              <a:buNone/>
            </a:pPr>
            <a:r>
              <a:rPr lang="en-US" sz="1200" dirty="0">
                <a:latin typeface="+mj-lt"/>
              </a:rPr>
              <a:t>Amor, </a:t>
            </a:r>
            <a:r>
              <a:rPr lang="en-US" sz="1200" dirty="0" err="1">
                <a:latin typeface="+mj-lt"/>
              </a:rPr>
              <a:t>ch'a</a:t>
            </a:r>
            <a:r>
              <a:rPr lang="en-US" sz="1200" dirty="0">
                <a:latin typeface="+mj-lt"/>
              </a:rPr>
              <a:t> </a:t>
            </a:r>
            <a:r>
              <a:rPr lang="en-US" sz="1200" dirty="0" err="1">
                <a:latin typeface="+mj-lt"/>
              </a:rPr>
              <a:t>nullo</a:t>
            </a:r>
            <a:r>
              <a:rPr lang="en-US" sz="1200" dirty="0">
                <a:latin typeface="+mj-lt"/>
              </a:rPr>
              <a:t> </a:t>
            </a:r>
            <a:r>
              <a:rPr lang="en-US" sz="1200" dirty="0" err="1">
                <a:latin typeface="+mj-lt"/>
              </a:rPr>
              <a:t>amato</a:t>
            </a:r>
            <a:r>
              <a:rPr lang="en-US" sz="1200" dirty="0">
                <a:latin typeface="+mj-lt"/>
              </a:rPr>
              <a:t> </a:t>
            </a:r>
            <a:r>
              <a:rPr lang="en-US" sz="1200" dirty="0" err="1">
                <a:latin typeface="+mj-lt"/>
              </a:rPr>
              <a:t>amar</a:t>
            </a:r>
            <a:r>
              <a:rPr lang="en-US" sz="1200" dirty="0">
                <a:latin typeface="+mj-lt"/>
              </a:rPr>
              <a:t> </a:t>
            </a:r>
            <a:r>
              <a:rPr lang="en-US" sz="1200" dirty="0" err="1">
                <a:latin typeface="+mj-lt"/>
              </a:rPr>
              <a:t>perdona</a:t>
            </a:r>
            <a:r>
              <a:rPr lang="en-US" sz="1200" dirty="0">
                <a:latin typeface="+mj-lt"/>
              </a:rPr>
              <a:t>,</a:t>
            </a:r>
          </a:p>
          <a:p>
            <a:pPr marL="0" indent="0">
              <a:buNone/>
            </a:pPr>
            <a:r>
              <a:rPr lang="en-US" sz="1200" dirty="0">
                <a:latin typeface="+mj-lt"/>
              </a:rPr>
              <a:t>mi prese del </a:t>
            </a:r>
            <a:r>
              <a:rPr lang="en-US" sz="1200" dirty="0" err="1">
                <a:latin typeface="+mj-lt"/>
              </a:rPr>
              <a:t>costui</a:t>
            </a:r>
            <a:r>
              <a:rPr lang="en-US" sz="1200" dirty="0">
                <a:latin typeface="+mj-lt"/>
              </a:rPr>
              <a:t> </a:t>
            </a:r>
            <a:r>
              <a:rPr lang="en-US" sz="1200" dirty="0" err="1">
                <a:latin typeface="+mj-lt"/>
              </a:rPr>
              <a:t>piacer</a:t>
            </a:r>
            <a:r>
              <a:rPr lang="en-US" sz="1200" dirty="0">
                <a:latin typeface="+mj-lt"/>
              </a:rPr>
              <a:t> </a:t>
            </a:r>
            <a:r>
              <a:rPr lang="en-US" sz="1200" dirty="0" err="1">
                <a:latin typeface="+mj-lt"/>
              </a:rPr>
              <a:t>si</a:t>
            </a:r>
            <a:r>
              <a:rPr lang="en-US" sz="1200" dirty="0">
                <a:latin typeface="+mj-lt"/>
              </a:rPr>
              <a:t> forte,</a:t>
            </a:r>
          </a:p>
          <a:p>
            <a:pPr marL="0" indent="0">
              <a:buNone/>
            </a:pPr>
            <a:r>
              <a:rPr lang="en-US" sz="1200" dirty="0" err="1">
                <a:latin typeface="+mj-lt"/>
              </a:rPr>
              <a:t>che</a:t>
            </a:r>
            <a:r>
              <a:rPr lang="en-US" sz="1200" dirty="0">
                <a:latin typeface="+mj-lt"/>
              </a:rPr>
              <a:t>, come </a:t>
            </a:r>
            <a:r>
              <a:rPr lang="en-US" sz="1200" dirty="0" err="1">
                <a:latin typeface="+mj-lt"/>
              </a:rPr>
              <a:t>vedi</a:t>
            </a:r>
            <a:r>
              <a:rPr lang="en-US" sz="1200" dirty="0">
                <a:latin typeface="+mj-lt"/>
              </a:rPr>
              <a:t>, </a:t>
            </a:r>
            <a:r>
              <a:rPr lang="en-US" sz="1200" dirty="0" err="1">
                <a:latin typeface="+mj-lt"/>
              </a:rPr>
              <a:t>ancor</a:t>
            </a:r>
            <a:r>
              <a:rPr lang="en-US" sz="1200" dirty="0">
                <a:latin typeface="+mj-lt"/>
              </a:rPr>
              <a:t> non </a:t>
            </a:r>
            <a:r>
              <a:rPr lang="en-US" sz="1200" dirty="0" err="1">
                <a:latin typeface="+mj-lt"/>
              </a:rPr>
              <a:t>m'abbandona</a:t>
            </a:r>
            <a:r>
              <a:rPr lang="en-US" sz="1200" dirty="0">
                <a:latin typeface="+mj-lt"/>
              </a:rPr>
              <a:t>.</a:t>
            </a:r>
          </a:p>
          <a:p>
            <a:pPr marL="0" indent="0">
              <a:buNone/>
            </a:pPr>
            <a:endParaRPr lang="en-US" sz="1200" dirty="0">
              <a:latin typeface="+mj-lt"/>
            </a:endParaRPr>
          </a:p>
          <a:p>
            <a:pPr marL="0" indent="0">
              <a:buNone/>
            </a:pPr>
            <a:r>
              <a:rPr lang="en-US" sz="1200" dirty="0">
                <a:latin typeface="+mj-lt"/>
              </a:rPr>
              <a:t>Amor </a:t>
            </a:r>
            <a:r>
              <a:rPr lang="en-US" sz="1200" dirty="0" err="1">
                <a:latin typeface="+mj-lt"/>
              </a:rPr>
              <a:t>condusse</a:t>
            </a:r>
            <a:r>
              <a:rPr lang="en-US" sz="1200" dirty="0">
                <a:latin typeface="+mj-lt"/>
              </a:rPr>
              <a:t> </a:t>
            </a:r>
            <a:r>
              <a:rPr lang="en-US" sz="1200" dirty="0" err="1">
                <a:latin typeface="+mj-lt"/>
              </a:rPr>
              <a:t>noi</a:t>
            </a:r>
            <a:r>
              <a:rPr lang="en-US" sz="1200" dirty="0">
                <a:latin typeface="+mj-lt"/>
              </a:rPr>
              <a:t> ad </a:t>
            </a:r>
            <a:r>
              <a:rPr lang="en-US" sz="1200" dirty="0" err="1">
                <a:latin typeface="+mj-lt"/>
              </a:rPr>
              <a:t>una</a:t>
            </a:r>
            <a:r>
              <a:rPr lang="en-US" sz="1200" dirty="0">
                <a:latin typeface="+mj-lt"/>
              </a:rPr>
              <a:t> </a:t>
            </a:r>
            <a:r>
              <a:rPr lang="en-US" sz="1200" dirty="0" err="1">
                <a:latin typeface="+mj-lt"/>
              </a:rPr>
              <a:t>morte</a:t>
            </a:r>
            <a:r>
              <a:rPr lang="en-US" sz="1200" dirty="0">
                <a:latin typeface="+mj-lt"/>
              </a:rPr>
              <a:t>.</a:t>
            </a:r>
          </a:p>
          <a:p>
            <a:pPr marL="0" indent="0">
              <a:buNone/>
            </a:pPr>
            <a:r>
              <a:rPr lang="en-US" sz="1200" dirty="0" err="1">
                <a:latin typeface="+mj-lt"/>
              </a:rPr>
              <a:t>Caina</a:t>
            </a:r>
            <a:r>
              <a:rPr lang="en-US" sz="1200" dirty="0">
                <a:latin typeface="+mj-lt"/>
              </a:rPr>
              <a:t> </a:t>
            </a:r>
            <a:r>
              <a:rPr lang="en-US" sz="1200" dirty="0" err="1">
                <a:latin typeface="+mj-lt"/>
              </a:rPr>
              <a:t>attende</a:t>
            </a:r>
            <a:r>
              <a:rPr lang="en-US" sz="1200" dirty="0">
                <a:latin typeface="+mj-lt"/>
              </a:rPr>
              <a:t> chi a vita ci </a:t>
            </a:r>
            <a:r>
              <a:rPr lang="en-US" sz="1200" dirty="0" err="1">
                <a:latin typeface="+mj-lt"/>
              </a:rPr>
              <a:t>spense</a:t>
            </a:r>
            <a:r>
              <a:rPr lang="en-US" sz="1200" dirty="0">
                <a:latin typeface="+mj-lt"/>
              </a:rPr>
              <a:t>.</a:t>
            </a:r>
          </a:p>
          <a:p>
            <a:pPr marL="0" indent="0">
              <a:buNone/>
            </a:pPr>
            <a:endParaRPr lang="en-US" sz="1200" dirty="0">
              <a:latin typeface="+mj-lt"/>
            </a:endParaRPr>
          </a:p>
          <a:p>
            <a:pPr marL="0" indent="0">
              <a:buNone/>
            </a:pPr>
            <a:r>
              <a:rPr lang="en-US" sz="1200" b="1" dirty="0"/>
              <a:t>Love, that can quickly seize the gentle heart,</a:t>
            </a:r>
          </a:p>
          <a:p>
            <a:pPr marL="0" indent="0">
              <a:buNone/>
            </a:pPr>
            <a:r>
              <a:rPr lang="en-US" sz="1200" dirty="0">
                <a:latin typeface="+mj-lt"/>
              </a:rPr>
              <a:t>took hold of him because of the fair body</a:t>
            </a:r>
          </a:p>
          <a:p>
            <a:pPr marL="0" indent="0">
              <a:buNone/>
            </a:pPr>
            <a:r>
              <a:rPr lang="en-US" sz="1200" dirty="0">
                <a:latin typeface="+mj-lt"/>
              </a:rPr>
              <a:t>taken from me-how that was done still wounds me.</a:t>
            </a:r>
          </a:p>
          <a:p>
            <a:pPr marL="0" indent="0">
              <a:buNone/>
            </a:pPr>
            <a:endParaRPr lang="en-US" sz="1200" dirty="0">
              <a:latin typeface="+mj-lt"/>
            </a:endParaRPr>
          </a:p>
          <a:p>
            <a:pPr marL="0" indent="0">
              <a:buNone/>
            </a:pPr>
            <a:r>
              <a:rPr lang="en-US" sz="1200" dirty="0">
                <a:latin typeface="+mj-lt"/>
              </a:rPr>
              <a:t>Love, that releases no beloved from loving,</a:t>
            </a:r>
          </a:p>
          <a:p>
            <a:pPr marL="0" indent="0">
              <a:buNone/>
            </a:pPr>
            <a:r>
              <a:rPr lang="en-US" sz="1200" dirty="0">
                <a:latin typeface="+mj-lt"/>
              </a:rPr>
              <a:t>took hold of me so strongly through his beauty</a:t>
            </a:r>
          </a:p>
          <a:p>
            <a:pPr marL="0" indent="0">
              <a:buNone/>
            </a:pPr>
            <a:r>
              <a:rPr lang="en-US" sz="1200" dirty="0">
                <a:latin typeface="+mj-lt"/>
              </a:rPr>
              <a:t>that, as you see, it has not left me yet.</a:t>
            </a:r>
          </a:p>
          <a:p>
            <a:pPr marL="0" indent="0">
              <a:buNone/>
            </a:pPr>
            <a:endParaRPr lang="en-US" sz="1200" dirty="0">
              <a:latin typeface="+mj-lt"/>
            </a:endParaRPr>
          </a:p>
          <a:p>
            <a:pPr marL="0" indent="0">
              <a:buNone/>
            </a:pPr>
            <a:r>
              <a:rPr lang="en-US" sz="1200" dirty="0">
                <a:latin typeface="+mj-lt"/>
              </a:rPr>
              <a:t>Love led the two of us unto one death.</a:t>
            </a:r>
          </a:p>
          <a:p>
            <a:pPr marL="0" indent="0">
              <a:buNone/>
            </a:pPr>
            <a:r>
              <a:rPr lang="en-US" sz="1200" dirty="0" err="1">
                <a:latin typeface="+mj-lt"/>
              </a:rPr>
              <a:t>Caina</a:t>
            </a:r>
            <a:r>
              <a:rPr lang="en-US" sz="1200" dirty="0">
                <a:latin typeface="+mj-lt"/>
              </a:rPr>
              <a:t> waits for him who took our life.”</a:t>
            </a:r>
          </a:p>
        </p:txBody>
      </p:sp>
      <p:pic>
        <p:nvPicPr>
          <p:cNvPr id="5" name="Picture 4">
            <a:extLst>
              <a:ext uri="{FF2B5EF4-FFF2-40B4-BE49-F238E27FC236}">
                <a16:creationId xmlns:a16="http://schemas.microsoft.com/office/drawing/2014/main" id="{8C9E7840-17F5-22A6-2612-F5E3474DE94A}"/>
              </a:ext>
            </a:extLst>
          </p:cNvPr>
          <p:cNvPicPr>
            <a:picLocks noChangeAspect="1"/>
          </p:cNvPicPr>
          <p:nvPr/>
        </p:nvPicPr>
        <p:blipFill>
          <a:blip r:embed="rId2"/>
          <a:stretch>
            <a:fillRect/>
          </a:stretch>
        </p:blipFill>
        <p:spPr>
          <a:xfrm>
            <a:off x="7301557" y="1027906"/>
            <a:ext cx="4194606" cy="5424535"/>
          </a:xfrm>
          <a:prstGeom prst="rect">
            <a:avLst/>
          </a:prstGeom>
        </p:spPr>
      </p:pic>
    </p:spTree>
    <p:extLst>
      <p:ext uri="{BB962C8B-B14F-4D97-AF65-F5344CB8AC3E}">
        <p14:creationId xmlns:p14="http://schemas.microsoft.com/office/powerpoint/2010/main" val="372037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536CAB-3632-A53A-6FD1-5587883BDA21}"/>
              </a:ext>
            </a:extLst>
          </p:cNvPr>
          <p:cNvPicPr>
            <a:picLocks noChangeAspect="1"/>
          </p:cNvPicPr>
          <p:nvPr/>
        </p:nvPicPr>
        <p:blipFill>
          <a:blip r:embed="rId2"/>
          <a:stretch>
            <a:fillRect/>
          </a:stretch>
        </p:blipFill>
        <p:spPr>
          <a:xfrm>
            <a:off x="5479343" y="2785372"/>
            <a:ext cx="1850000" cy="2392452"/>
          </a:xfrm>
          <a:prstGeom prst="rect">
            <a:avLst/>
          </a:prstGeom>
        </p:spPr>
      </p:pic>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a:t>
            </a:r>
            <a:r>
              <a:rPr lang="en-US" sz="2000" dirty="0">
                <a:latin typeface="+mj-lt"/>
              </a:rPr>
              <a:t> Love that can quickly seize the gentle heart</a:t>
            </a:r>
          </a:p>
        </p:txBody>
      </p:sp>
      <p:sp>
        <p:nvSpPr>
          <p:cNvPr id="9" name="Content Placeholder 7">
            <a:extLst>
              <a:ext uri="{FF2B5EF4-FFF2-40B4-BE49-F238E27FC236}">
                <a16:creationId xmlns:a16="http://schemas.microsoft.com/office/drawing/2014/main" id="{242BFEA2-3592-7DB1-414D-864A8856B39C}"/>
              </a:ext>
            </a:extLst>
          </p:cNvPr>
          <p:cNvSpPr txBox="1">
            <a:spLocks/>
          </p:cNvSpPr>
          <p:nvPr/>
        </p:nvSpPr>
        <p:spPr>
          <a:xfrm>
            <a:off x="838200" y="3634452"/>
            <a:ext cx="1830572"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Training</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Target</a:t>
            </a:r>
            <a:r>
              <a:rPr lang="en-US" sz="2000" dirty="0">
                <a:latin typeface="+mj-lt"/>
              </a:rPr>
              <a:t> Love that can quickly seize the gentle heart </a:t>
            </a:r>
            <a:r>
              <a:rPr lang="en-US" sz="2000" b="1" dirty="0"/>
              <a:t>[EOS]</a:t>
            </a:r>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2525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a:t>
            </a:r>
            <a:endParaRPr lang="en-US" sz="2000" dirty="0">
              <a:latin typeface="+mj-lt"/>
            </a:endParaRP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a:t>
            </a:r>
            <a:endParaRPr lang="en-US" sz="2000" b="1" dirty="0"/>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T=1</a:t>
            </a:r>
          </a:p>
        </p:txBody>
      </p:sp>
      <p:pic>
        <p:nvPicPr>
          <p:cNvPr id="4" name="Picture 3">
            <a:extLst>
              <a:ext uri="{FF2B5EF4-FFF2-40B4-BE49-F238E27FC236}">
                <a16:creationId xmlns:a16="http://schemas.microsoft.com/office/drawing/2014/main" id="{8015220B-10A5-B698-24F3-C10E91DF211D}"/>
              </a:ext>
            </a:extLst>
          </p:cNvPr>
          <p:cNvPicPr>
            <a:picLocks noChangeAspect="1"/>
          </p:cNvPicPr>
          <p:nvPr/>
        </p:nvPicPr>
        <p:blipFill>
          <a:blip r:embed="rId2"/>
          <a:stretch>
            <a:fillRect/>
          </a:stretch>
        </p:blipFill>
        <p:spPr>
          <a:xfrm>
            <a:off x="5479343" y="2785372"/>
            <a:ext cx="1850000" cy="2392452"/>
          </a:xfrm>
          <a:prstGeom prst="rect">
            <a:avLst/>
          </a:prstGeom>
        </p:spPr>
      </p:pic>
    </p:spTree>
    <p:extLst>
      <p:ext uri="{BB962C8B-B14F-4D97-AF65-F5344CB8AC3E}">
        <p14:creationId xmlns:p14="http://schemas.microsoft.com/office/powerpoint/2010/main" val="3243582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a:t>
            </a:r>
            <a:endParaRPr lang="en-US" sz="2000" b="1" dirty="0"/>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T=2</a:t>
            </a:r>
          </a:p>
        </p:txBody>
      </p:sp>
      <p:pic>
        <p:nvPicPr>
          <p:cNvPr id="4" name="Picture 3">
            <a:extLst>
              <a:ext uri="{FF2B5EF4-FFF2-40B4-BE49-F238E27FC236}">
                <a16:creationId xmlns:a16="http://schemas.microsoft.com/office/drawing/2014/main" id="{1432376A-0418-369B-34AE-85EB10BAD547}"/>
              </a:ext>
            </a:extLst>
          </p:cNvPr>
          <p:cNvPicPr>
            <a:picLocks noChangeAspect="1"/>
          </p:cNvPicPr>
          <p:nvPr/>
        </p:nvPicPr>
        <p:blipFill>
          <a:blip r:embed="rId2"/>
          <a:stretch>
            <a:fillRect/>
          </a:stretch>
        </p:blipFill>
        <p:spPr>
          <a:xfrm>
            <a:off x="5479343" y="2785372"/>
            <a:ext cx="1850000" cy="2392452"/>
          </a:xfrm>
          <a:prstGeom prst="rect">
            <a:avLst/>
          </a:prstGeom>
        </p:spPr>
      </p:pic>
    </p:spTree>
    <p:extLst>
      <p:ext uri="{BB962C8B-B14F-4D97-AF65-F5344CB8AC3E}">
        <p14:creationId xmlns:p14="http://schemas.microsoft.com/office/powerpoint/2010/main" val="3477907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a:t>
            </a:r>
            <a:endParaRPr lang="en-US" sz="2000" b="1" dirty="0"/>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T=3</a:t>
            </a:r>
          </a:p>
        </p:txBody>
      </p:sp>
      <p:pic>
        <p:nvPicPr>
          <p:cNvPr id="4" name="Picture 3">
            <a:extLst>
              <a:ext uri="{FF2B5EF4-FFF2-40B4-BE49-F238E27FC236}">
                <a16:creationId xmlns:a16="http://schemas.microsoft.com/office/drawing/2014/main" id="{C69B2353-DF91-750E-1B7F-F3639E89ECDF}"/>
              </a:ext>
            </a:extLst>
          </p:cNvPr>
          <p:cNvPicPr>
            <a:picLocks noChangeAspect="1"/>
          </p:cNvPicPr>
          <p:nvPr/>
        </p:nvPicPr>
        <p:blipFill>
          <a:blip r:embed="rId2"/>
          <a:stretch>
            <a:fillRect/>
          </a:stretch>
        </p:blipFill>
        <p:spPr>
          <a:xfrm>
            <a:off x="5479343" y="2785372"/>
            <a:ext cx="1850000" cy="2392452"/>
          </a:xfrm>
          <a:prstGeom prst="rect">
            <a:avLst/>
          </a:prstGeom>
        </p:spPr>
      </p:pic>
    </p:spTree>
    <p:extLst>
      <p:ext uri="{BB962C8B-B14F-4D97-AF65-F5344CB8AC3E}">
        <p14:creationId xmlns:p14="http://schemas.microsoft.com/office/powerpoint/2010/main" val="1336484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a:t>
            </a:r>
            <a:endParaRPr lang="en-US" sz="2000" b="1" dirty="0"/>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T=4</a:t>
            </a:r>
          </a:p>
        </p:txBody>
      </p:sp>
      <p:pic>
        <p:nvPicPr>
          <p:cNvPr id="4" name="Picture 3">
            <a:extLst>
              <a:ext uri="{FF2B5EF4-FFF2-40B4-BE49-F238E27FC236}">
                <a16:creationId xmlns:a16="http://schemas.microsoft.com/office/drawing/2014/main" id="{1583A0A4-9882-A56F-A6AC-CC08E355A1EA}"/>
              </a:ext>
            </a:extLst>
          </p:cNvPr>
          <p:cNvPicPr>
            <a:picLocks noChangeAspect="1"/>
          </p:cNvPicPr>
          <p:nvPr/>
        </p:nvPicPr>
        <p:blipFill>
          <a:blip r:embed="rId2"/>
          <a:stretch>
            <a:fillRect/>
          </a:stretch>
        </p:blipFill>
        <p:spPr>
          <a:xfrm>
            <a:off x="5479343" y="2785372"/>
            <a:ext cx="1850000" cy="2392452"/>
          </a:xfrm>
          <a:prstGeom prst="rect">
            <a:avLst/>
          </a:prstGeom>
        </p:spPr>
      </p:pic>
    </p:spTree>
    <p:extLst>
      <p:ext uri="{BB962C8B-B14F-4D97-AF65-F5344CB8AC3E}">
        <p14:creationId xmlns:p14="http://schemas.microsoft.com/office/powerpoint/2010/main" val="2179082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a:t>
            </a:r>
            <a:endParaRPr lang="en-US" sz="2000" b="1" dirty="0"/>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T=5</a:t>
            </a:r>
          </a:p>
        </p:txBody>
      </p:sp>
      <p:pic>
        <p:nvPicPr>
          <p:cNvPr id="4" name="Picture 3">
            <a:extLst>
              <a:ext uri="{FF2B5EF4-FFF2-40B4-BE49-F238E27FC236}">
                <a16:creationId xmlns:a16="http://schemas.microsoft.com/office/drawing/2014/main" id="{D8EF853B-B6CD-69B5-0349-71B159B92A42}"/>
              </a:ext>
            </a:extLst>
          </p:cNvPr>
          <p:cNvPicPr>
            <a:picLocks noChangeAspect="1"/>
          </p:cNvPicPr>
          <p:nvPr/>
        </p:nvPicPr>
        <p:blipFill>
          <a:blip r:embed="rId2"/>
          <a:stretch>
            <a:fillRect/>
          </a:stretch>
        </p:blipFill>
        <p:spPr>
          <a:xfrm>
            <a:off x="5479343" y="2785372"/>
            <a:ext cx="1850000" cy="2392452"/>
          </a:xfrm>
          <a:prstGeom prst="rect">
            <a:avLst/>
          </a:prstGeom>
        </p:spPr>
      </p:pic>
    </p:spTree>
    <p:extLst>
      <p:ext uri="{BB962C8B-B14F-4D97-AF65-F5344CB8AC3E}">
        <p14:creationId xmlns:p14="http://schemas.microsoft.com/office/powerpoint/2010/main" val="3933082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Models (</a:t>
            </a:r>
            <a:r>
              <a:rPr lang="en-US" sz="3200" b="1" dirty="0" err="1">
                <a:latin typeface="Helvetica Neue" panose="02000503000000020004" pitchFamily="2" charset="0"/>
                <a:ea typeface="Helvetica Neue" panose="02000503000000020004" pitchFamily="2" charset="0"/>
                <a:cs typeface="Helvetica Neue" panose="02000503000000020004" pitchFamily="2" charset="0"/>
              </a:rPr>
              <a:t>LLaMA</a:t>
            </a:r>
            <a:r>
              <a:rPr lang="en-US" sz="3200" b="1" dirty="0">
                <a:latin typeface="Helvetica Neue" panose="02000503000000020004" pitchFamily="2" charset="0"/>
                <a:ea typeface="Helvetica Neue" panose="02000503000000020004" pitchFamily="2" charset="0"/>
                <a:cs typeface="Helvetica Neue" panose="02000503000000020004" pitchFamily="2" charset="0"/>
              </a:rPr>
              <a:t> 1)</a:t>
            </a:r>
          </a:p>
        </p:txBody>
      </p:sp>
      <p:pic>
        <p:nvPicPr>
          <p:cNvPr id="6" name="Picture 5">
            <a:extLst>
              <a:ext uri="{FF2B5EF4-FFF2-40B4-BE49-F238E27FC236}">
                <a16:creationId xmlns:a16="http://schemas.microsoft.com/office/drawing/2014/main" id="{88BE40B2-0754-2620-89FE-F6B6374F1390}"/>
              </a:ext>
            </a:extLst>
          </p:cNvPr>
          <p:cNvPicPr>
            <a:picLocks noChangeAspect="1"/>
          </p:cNvPicPr>
          <p:nvPr/>
        </p:nvPicPr>
        <p:blipFill>
          <a:blip r:embed="rId2"/>
          <a:stretch>
            <a:fillRect/>
          </a:stretch>
        </p:blipFill>
        <p:spPr>
          <a:xfrm>
            <a:off x="1222281" y="2383791"/>
            <a:ext cx="9747438" cy="2767281"/>
          </a:xfrm>
          <a:prstGeom prst="rect">
            <a:avLst/>
          </a:prstGeom>
        </p:spPr>
      </p:pic>
    </p:spTree>
    <p:extLst>
      <p:ext uri="{BB962C8B-B14F-4D97-AF65-F5344CB8AC3E}">
        <p14:creationId xmlns:p14="http://schemas.microsoft.com/office/powerpoint/2010/main" val="3851415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 seize</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 the</a:t>
            </a:r>
            <a:endParaRPr lang="en-US" sz="2000" b="1" dirty="0"/>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T=6</a:t>
            </a:r>
          </a:p>
        </p:txBody>
      </p:sp>
      <p:pic>
        <p:nvPicPr>
          <p:cNvPr id="4" name="Picture 3">
            <a:extLst>
              <a:ext uri="{FF2B5EF4-FFF2-40B4-BE49-F238E27FC236}">
                <a16:creationId xmlns:a16="http://schemas.microsoft.com/office/drawing/2014/main" id="{3B9C4AAD-FD44-C5AF-BA61-254847FB029D}"/>
              </a:ext>
            </a:extLst>
          </p:cNvPr>
          <p:cNvPicPr>
            <a:picLocks noChangeAspect="1"/>
          </p:cNvPicPr>
          <p:nvPr/>
        </p:nvPicPr>
        <p:blipFill>
          <a:blip r:embed="rId2"/>
          <a:stretch>
            <a:fillRect/>
          </a:stretch>
        </p:blipFill>
        <p:spPr>
          <a:xfrm>
            <a:off x="5479343" y="2785372"/>
            <a:ext cx="1850000" cy="2392452"/>
          </a:xfrm>
          <a:prstGeom prst="rect">
            <a:avLst/>
          </a:prstGeom>
        </p:spPr>
      </p:pic>
    </p:spTree>
    <p:extLst>
      <p:ext uri="{BB962C8B-B14F-4D97-AF65-F5344CB8AC3E}">
        <p14:creationId xmlns:p14="http://schemas.microsoft.com/office/powerpoint/2010/main" val="4101990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 seize the </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 the gentle</a:t>
            </a:r>
            <a:endParaRPr lang="en-US" sz="2000" b="1" dirty="0"/>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T=7</a:t>
            </a:r>
          </a:p>
        </p:txBody>
      </p:sp>
      <p:pic>
        <p:nvPicPr>
          <p:cNvPr id="4" name="Picture 3">
            <a:extLst>
              <a:ext uri="{FF2B5EF4-FFF2-40B4-BE49-F238E27FC236}">
                <a16:creationId xmlns:a16="http://schemas.microsoft.com/office/drawing/2014/main" id="{5637DD5F-A079-BEFF-7E65-37EC97557929}"/>
              </a:ext>
            </a:extLst>
          </p:cNvPr>
          <p:cNvPicPr>
            <a:picLocks noChangeAspect="1"/>
          </p:cNvPicPr>
          <p:nvPr/>
        </p:nvPicPr>
        <p:blipFill>
          <a:blip r:embed="rId2"/>
          <a:stretch>
            <a:fillRect/>
          </a:stretch>
        </p:blipFill>
        <p:spPr>
          <a:xfrm>
            <a:off x="5479343" y="2785372"/>
            <a:ext cx="1850000" cy="2392452"/>
          </a:xfrm>
          <a:prstGeom prst="rect">
            <a:avLst/>
          </a:prstGeom>
        </p:spPr>
      </p:pic>
    </p:spTree>
    <p:extLst>
      <p:ext uri="{BB962C8B-B14F-4D97-AF65-F5344CB8AC3E}">
        <p14:creationId xmlns:p14="http://schemas.microsoft.com/office/powerpoint/2010/main" val="508681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 seize the gentle</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 the gentle heart</a:t>
            </a:r>
            <a:endParaRPr lang="en-US" sz="2000" b="1" dirty="0"/>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T=8</a:t>
            </a:r>
          </a:p>
        </p:txBody>
      </p:sp>
      <p:pic>
        <p:nvPicPr>
          <p:cNvPr id="4" name="Picture 3">
            <a:extLst>
              <a:ext uri="{FF2B5EF4-FFF2-40B4-BE49-F238E27FC236}">
                <a16:creationId xmlns:a16="http://schemas.microsoft.com/office/drawing/2014/main" id="{15C15DA6-3C74-7EAD-0433-EC1CE943BB0B}"/>
              </a:ext>
            </a:extLst>
          </p:cNvPr>
          <p:cNvPicPr>
            <a:picLocks noChangeAspect="1"/>
          </p:cNvPicPr>
          <p:nvPr/>
        </p:nvPicPr>
        <p:blipFill>
          <a:blip r:embed="rId2"/>
          <a:stretch>
            <a:fillRect/>
          </a:stretch>
        </p:blipFill>
        <p:spPr>
          <a:xfrm>
            <a:off x="5479343" y="2785372"/>
            <a:ext cx="1850000" cy="2392452"/>
          </a:xfrm>
          <a:prstGeom prst="rect">
            <a:avLst/>
          </a:prstGeom>
        </p:spPr>
      </p:pic>
    </p:spTree>
    <p:extLst>
      <p:ext uri="{BB962C8B-B14F-4D97-AF65-F5344CB8AC3E}">
        <p14:creationId xmlns:p14="http://schemas.microsoft.com/office/powerpoint/2010/main" val="3135299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a:t>
            </a:r>
          </a:p>
        </p:txBody>
      </p:sp>
      <p:sp>
        <p:nvSpPr>
          <p:cNvPr id="6" name="Content Placeholder 7">
            <a:extLst>
              <a:ext uri="{FF2B5EF4-FFF2-40B4-BE49-F238E27FC236}">
                <a16:creationId xmlns:a16="http://schemas.microsoft.com/office/drawing/2014/main" id="{9FA33FD5-E591-8E2F-71FE-ADC277AF0AA6}"/>
              </a:ext>
            </a:extLst>
          </p:cNvPr>
          <p:cNvSpPr>
            <a:spLocks noGrp="1"/>
          </p:cNvSpPr>
          <p:nvPr>
            <p:ph idx="1"/>
          </p:nvPr>
        </p:nvSpPr>
        <p:spPr>
          <a:xfrm>
            <a:off x="3060271" y="5794044"/>
            <a:ext cx="6071458" cy="478465"/>
          </a:xfrm>
        </p:spPr>
        <p:txBody>
          <a:bodyPr anchor="ctr">
            <a:normAutofit/>
          </a:bodyPr>
          <a:lstStyle/>
          <a:p>
            <a:pPr marL="0" indent="0" algn="ctr">
              <a:buNone/>
            </a:pPr>
            <a:r>
              <a:rPr lang="en-US" sz="2000" b="1" dirty="0">
                <a:solidFill>
                  <a:srgbClr val="FF0000"/>
                </a:solidFill>
              </a:rPr>
              <a:t>Input</a:t>
            </a:r>
            <a:r>
              <a:rPr lang="en-US" sz="2000" dirty="0">
                <a:latin typeface="+mj-lt"/>
              </a:rPr>
              <a:t> </a:t>
            </a:r>
            <a:r>
              <a:rPr lang="en-US" sz="2000" b="1" dirty="0"/>
              <a:t>[SOS] </a:t>
            </a:r>
            <a:r>
              <a:rPr lang="en-US" sz="2000" dirty="0">
                <a:latin typeface="+mj-lt"/>
              </a:rPr>
              <a:t>Love that can quickly seize the gentle heart</a:t>
            </a:r>
          </a:p>
        </p:txBody>
      </p:sp>
      <p:sp>
        <p:nvSpPr>
          <p:cNvPr id="10" name="Content Placeholder 7">
            <a:extLst>
              <a:ext uri="{FF2B5EF4-FFF2-40B4-BE49-F238E27FC236}">
                <a16:creationId xmlns:a16="http://schemas.microsoft.com/office/drawing/2014/main" id="{F7BB38EF-7102-DD6B-10F4-0B00E8BB52E8}"/>
              </a:ext>
            </a:extLst>
          </p:cNvPr>
          <p:cNvSpPr txBox="1">
            <a:spLocks/>
          </p:cNvSpPr>
          <p:nvPr/>
        </p:nvSpPr>
        <p:spPr>
          <a:xfrm>
            <a:off x="3060271" y="1690688"/>
            <a:ext cx="6071458" cy="47846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FF0000"/>
                </a:solidFill>
              </a:rPr>
              <a:t>Output</a:t>
            </a:r>
            <a:r>
              <a:rPr lang="en-US" sz="2000" dirty="0">
                <a:latin typeface="+mj-lt"/>
              </a:rPr>
              <a:t> Love that can quickly seize the gentle heart </a:t>
            </a:r>
            <a:r>
              <a:rPr lang="en-US" sz="2000" b="1" dirty="0"/>
              <a:t>[EOS]</a:t>
            </a:r>
          </a:p>
        </p:txBody>
      </p:sp>
      <p:cxnSp>
        <p:nvCxnSpPr>
          <p:cNvPr id="13" name="Straight Arrow Connector 12">
            <a:extLst>
              <a:ext uri="{FF2B5EF4-FFF2-40B4-BE49-F238E27FC236}">
                <a16:creationId xmlns:a16="http://schemas.microsoft.com/office/drawing/2014/main" id="{901CE9E8-961F-406B-EDB2-0340CB8255D5}"/>
              </a:ext>
            </a:extLst>
          </p:cNvPr>
          <p:cNvCxnSpPr>
            <a:cxnSpLocks/>
            <a:stCxn id="6" idx="0"/>
          </p:cNvCxnSpPr>
          <p:nvPr/>
        </p:nvCxnSpPr>
        <p:spPr>
          <a:xfrm flipV="1">
            <a:off x="6096000" y="5263116"/>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A45FB0-8835-89E4-1B29-33C6D3F7F068}"/>
              </a:ext>
            </a:extLst>
          </p:cNvPr>
          <p:cNvCxnSpPr>
            <a:cxnSpLocks/>
            <a:endCxn id="10" idx="2"/>
          </p:cNvCxnSpPr>
          <p:nvPr/>
        </p:nvCxnSpPr>
        <p:spPr>
          <a:xfrm flipV="1">
            <a:off x="6096000" y="2169153"/>
            <a:ext cx="0" cy="530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Content Placeholder 7">
            <a:extLst>
              <a:ext uri="{FF2B5EF4-FFF2-40B4-BE49-F238E27FC236}">
                <a16:creationId xmlns:a16="http://schemas.microsoft.com/office/drawing/2014/main" id="{E2073735-229D-3845-AD9E-566D90BD7E56}"/>
              </a:ext>
            </a:extLst>
          </p:cNvPr>
          <p:cNvSpPr txBox="1">
            <a:spLocks/>
          </p:cNvSpPr>
          <p:nvPr/>
        </p:nvSpPr>
        <p:spPr>
          <a:xfrm>
            <a:off x="838200" y="3634452"/>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a:t>
            </a:r>
          </a:p>
        </p:txBody>
      </p:sp>
      <p:sp>
        <p:nvSpPr>
          <p:cNvPr id="3" name="Content Placeholder 7">
            <a:extLst>
              <a:ext uri="{FF2B5EF4-FFF2-40B4-BE49-F238E27FC236}">
                <a16:creationId xmlns:a16="http://schemas.microsoft.com/office/drawing/2014/main" id="{353110F6-1AB8-D86C-3F02-E5D3CEEBFA11}"/>
              </a:ext>
            </a:extLst>
          </p:cNvPr>
          <p:cNvSpPr txBox="1">
            <a:spLocks/>
          </p:cNvSpPr>
          <p:nvPr/>
        </p:nvSpPr>
        <p:spPr>
          <a:xfrm>
            <a:off x="838200" y="4350008"/>
            <a:ext cx="1979428" cy="7155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T=9</a:t>
            </a:r>
          </a:p>
        </p:txBody>
      </p:sp>
      <p:pic>
        <p:nvPicPr>
          <p:cNvPr id="4" name="Picture 3">
            <a:extLst>
              <a:ext uri="{FF2B5EF4-FFF2-40B4-BE49-F238E27FC236}">
                <a16:creationId xmlns:a16="http://schemas.microsoft.com/office/drawing/2014/main" id="{2A1FA31B-1EB2-6909-3B02-8BD88E118384}"/>
              </a:ext>
            </a:extLst>
          </p:cNvPr>
          <p:cNvPicPr>
            <a:picLocks noChangeAspect="1"/>
          </p:cNvPicPr>
          <p:nvPr/>
        </p:nvPicPr>
        <p:blipFill>
          <a:blip r:embed="rId2"/>
          <a:stretch>
            <a:fillRect/>
          </a:stretch>
        </p:blipFill>
        <p:spPr>
          <a:xfrm>
            <a:off x="5479343" y="2785372"/>
            <a:ext cx="1850000" cy="2392452"/>
          </a:xfrm>
          <a:prstGeom prst="rect">
            <a:avLst/>
          </a:prstGeom>
        </p:spPr>
      </p:pic>
    </p:spTree>
    <p:extLst>
      <p:ext uri="{BB962C8B-B14F-4D97-AF65-F5344CB8AC3E}">
        <p14:creationId xmlns:p14="http://schemas.microsoft.com/office/powerpoint/2010/main" val="2752433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Next Token Prediction Task: The Motivation behind KV-Cache</a:t>
            </a:r>
          </a:p>
        </p:txBody>
      </p:sp>
      <p:sp>
        <p:nvSpPr>
          <p:cNvPr id="8" name="Content Placeholder 7">
            <a:extLst>
              <a:ext uri="{FF2B5EF4-FFF2-40B4-BE49-F238E27FC236}">
                <a16:creationId xmlns:a16="http://schemas.microsoft.com/office/drawing/2014/main" id="{76F76749-370D-1F10-84E1-315BD4CE924B}"/>
              </a:ext>
            </a:extLst>
          </p:cNvPr>
          <p:cNvSpPr>
            <a:spLocks noGrp="1"/>
          </p:cNvSpPr>
          <p:nvPr>
            <p:ph idx="1"/>
          </p:nvPr>
        </p:nvSpPr>
        <p:spPr>
          <a:xfrm>
            <a:off x="838200" y="1825625"/>
            <a:ext cx="10292097" cy="4351338"/>
          </a:xfrm>
        </p:spPr>
        <p:txBody>
          <a:bodyPr>
            <a:normAutofit/>
          </a:bodyPr>
          <a:lstStyle/>
          <a:p>
            <a:r>
              <a:rPr lang="en-US" sz="2000" dirty="0">
                <a:latin typeface="+mj-lt"/>
              </a:rPr>
              <a:t>At every step of the inference, we are only interested in the </a:t>
            </a:r>
            <a:r>
              <a:rPr lang="en-US" sz="2000" b="1" dirty="0"/>
              <a:t>last token </a:t>
            </a:r>
            <a:r>
              <a:rPr lang="en-US" sz="2000" dirty="0">
                <a:latin typeface="+mj-lt"/>
              </a:rPr>
              <a:t>output by the model, because we already have the previous tokens. However, the model needs access to all previous tokens to decide on which token to output, since they constitute its context (or the “prompt”).</a:t>
            </a:r>
          </a:p>
          <a:p>
            <a:r>
              <a:rPr lang="en-US" sz="2000" dirty="0">
                <a:latin typeface="+mj-lt"/>
              </a:rPr>
              <a:t>Is there a way to make the model do less computation on the token it has already seen </a:t>
            </a:r>
            <a:r>
              <a:rPr lang="en-US" sz="2000" b="1" dirty="0"/>
              <a:t>during inference</a:t>
            </a:r>
            <a:r>
              <a:rPr lang="en-US" sz="2000" dirty="0">
                <a:latin typeface="+mj-lt"/>
              </a:rPr>
              <a:t>? YES! The solution is </a:t>
            </a:r>
            <a:r>
              <a:rPr lang="en-US" sz="2000" b="1" dirty="0"/>
              <a:t>KV-Cache</a:t>
            </a:r>
            <a:r>
              <a:rPr lang="en-US" sz="2000" dirty="0">
                <a:latin typeface="+mj-lt"/>
              </a:rPr>
              <a:t>!</a:t>
            </a:r>
          </a:p>
        </p:txBody>
      </p:sp>
    </p:spTree>
    <p:extLst>
      <p:ext uri="{BB962C8B-B14F-4D97-AF65-F5344CB8AC3E}">
        <p14:creationId xmlns:p14="http://schemas.microsoft.com/office/powerpoint/2010/main" val="3985892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grpSp>
        <p:nvGrpSpPr>
          <p:cNvPr id="219" name="Group 218">
            <a:extLst>
              <a:ext uri="{FF2B5EF4-FFF2-40B4-BE49-F238E27FC236}">
                <a16:creationId xmlns:a16="http://schemas.microsoft.com/office/drawing/2014/main" id="{A9855E18-28E2-F6EB-AF13-5575ADC46BBC}"/>
              </a:ext>
            </a:extLst>
          </p:cNvPr>
          <p:cNvGrpSpPr/>
          <p:nvPr/>
        </p:nvGrpSpPr>
        <p:grpSpPr>
          <a:xfrm>
            <a:off x="763856" y="1574980"/>
            <a:ext cx="10664288" cy="4917895"/>
            <a:chOff x="804480" y="1577195"/>
            <a:chExt cx="10664288" cy="4917895"/>
          </a:xfrm>
        </p:grpSpPr>
        <p:sp>
          <p:nvSpPr>
            <p:cNvPr id="2" name="Double Bracket 1">
              <a:extLst>
                <a:ext uri="{FF2B5EF4-FFF2-40B4-BE49-F238E27FC236}">
                  <a16:creationId xmlns:a16="http://schemas.microsoft.com/office/drawing/2014/main" id="{4F496DC2-C7FF-BA6E-41A4-92F5F96CA4A5}"/>
                </a:ext>
              </a:extLst>
            </p:cNvPr>
            <p:cNvSpPr/>
            <p:nvPr/>
          </p:nvSpPr>
          <p:spPr>
            <a:xfrm>
              <a:off x="804480" y="1722969"/>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AEC73339-626D-5214-0A72-E2F12C19BF0A}"/>
                </a:ext>
              </a:extLst>
            </p:cNvPr>
            <p:cNvGrpSpPr/>
            <p:nvPr/>
          </p:nvGrpSpPr>
          <p:grpSpPr>
            <a:xfrm>
              <a:off x="1090564" y="2923775"/>
              <a:ext cx="1155403" cy="2309587"/>
              <a:chOff x="1414130" y="2390385"/>
              <a:chExt cx="1339703" cy="3444948"/>
            </a:xfrm>
          </p:grpSpPr>
          <p:sp>
            <p:nvSpPr>
              <p:cNvPr id="3" name="Rectangle 2">
                <a:extLst>
                  <a:ext uri="{FF2B5EF4-FFF2-40B4-BE49-F238E27FC236}">
                    <a16:creationId xmlns:a16="http://schemas.microsoft.com/office/drawing/2014/main" id="{A5806BF6-0249-E715-DBF1-8041A0AD5B0A}"/>
                  </a:ext>
                </a:extLst>
              </p:cNvPr>
              <p:cNvSpPr/>
              <p:nvPr/>
            </p:nvSpPr>
            <p:spPr>
              <a:xfrm>
                <a:off x="1414130" y="2390385"/>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414130" y="2773157"/>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2" name="Rectangle 11">
                <a:extLst>
                  <a:ext uri="{FF2B5EF4-FFF2-40B4-BE49-F238E27FC236}">
                    <a16:creationId xmlns:a16="http://schemas.microsoft.com/office/drawing/2014/main" id="{ACE13307-8EF8-5BEF-F5AE-86AF359C45C0}"/>
                  </a:ext>
                </a:extLst>
              </p:cNvPr>
              <p:cNvSpPr/>
              <p:nvPr/>
            </p:nvSpPr>
            <p:spPr>
              <a:xfrm>
                <a:off x="1414130" y="3155929"/>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3" name="Rectangle 12">
                <a:extLst>
                  <a:ext uri="{FF2B5EF4-FFF2-40B4-BE49-F238E27FC236}">
                    <a16:creationId xmlns:a16="http://schemas.microsoft.com/office/drawing/2014/main" id="{DA49D441-6756-D141-C410-F69FFD5CD018}"/>
                  </a:ext>
                </a:extLst>
              </p:cNvPr>
              <p:cNvSpPr/>
              <p:nvPr/>
            </p:nvSpPr>
            <p:spPr>
              <a:xfrm>
                <a:off x="1414130" y="3538701"/>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p:sp>
            <p:nvSpPr>
              <p:cNvPr id="14" name="Rectangle 13">
                <a:extLst>
                  <a:ext uri="{FF2B5EF4-FFF2-40B4-BE49-F238E27FC236}">
                    <a16:creationId xmlns:a16="http://schemas.microsoft.com/office/drawing/2014/main" id="{45D05C91-9EBF-26B2-90CC-69240CD4020A}"/>
                  </a:ext>
                </a:extLst>
              </p:cNvPr>
              <p:cNvSpPr/>
              <p:nvPr/>
            </p:nvSpPr>
            <p:spPr>
              <a:xfrm>
                <a:off x="1414130" y="3921473"/>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5</a:t>
                </a:r>
              </a:p>
            </p:txBody>
          </p:sp>
          <p:sp>
            <p:nvSpPr>
              <p:cNvPr id="15" name="Rectangle 14">
                <a:extLst>
                  <a:ext uri="{FF2B5EF4-FFF2-40B4-BE49-F238E27FC236}">
                    <a16:creationId xmlns:a16="http://schemas.microsoft.com/office/drawing/2014/main" id="{19E0CAAD-E3EB-6D63-ECB8-0FD0A996E216}"/>
                  </a:ext>
                </a:extLst>
              </p:cNvPr>
              <p:cNvSpPr/>
              <p:nvPr/>
            </p:nvSpPr>
            <p:spPr>
              <a:xfrm>
                <a:off x="1414130" y="4304245"/>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6</a:t>
                </a:r>
              </a:p>
            </p:txBody>
          </p:sp>
          <p:sp>
            <p:nvSpPr>
              <p:cNvPr id="16" name="Rectangle 15">
                <a:extLst>
                  <a:ext uri="{FF2B5EF4-FFF2-40B4-BE49-F238E27FC236}">
                    <a16:creationId xmlns:a16="http://schemas.microsoft.com/office/drawing/2014/main" id="{F0BDE240-BD1D-4196-9D4D-E1F137F26DE4}"/>
                  </a:ext>
                </a:extLst>
              </p:cNvPr>
              <p:cNvSpPr/>
              <p:nvPr/>
            </p:nvSpPr>
            <p:spPr>
              <a:xfrm>
                <a:off x="1414130" y="4687017"/>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7</a:t>
                </a:r>
              </a:p>
            </p:txBody>
          </p:sp>
          <p:sp>
            <p:nvSpPr>
              <p:cNvPr id="17" name="Rectangle 16">
                <a:extLst>
                  <a:ext uri="{FF2B5EF4-FFF2-40B4-BE49-F238E27FC236}">
                    <a16:creationId xmlns:a16="http://schemas.microsoft.com/office/drawing/2014/main" id="{6FDE4EC1-709E-EDF5-1A73-67A29657C041}"/>
                  </a:ext>
                </a:extLst>
              </p:cNvPr>
              <p:cNvSpPr/>
              <p:nvPr/>
            </p:nvSpPr>
            <p:spPr>
              <a:xfrm>
                <a:off x="1414130" y="5069789"/>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8</a:t>
                </a:r>
              </a:p>
            </p:txBody>
          </p:sp>
          <p:sp>
            <p:nvSpPr>
              <p:cNvPr id="18" name="Rectangle 17">
                <a:extLst>
                  <a:ext uri="{FF2B5EF4-FFF2-40B4-BE49-F238E27FC236}">
                    <a16:creationId xmlns:a16="http://schemas.microsoft.com/office/drawing/2014/main" id="{6CD28E95-73D8-1C86-98E0-5FEC54306AB2}"/>
                  </a:ext>
                </a:extLst>
              </p:cNvPr>
              <p:cNvSpPr/>
              <p:nvPr/>
            </p:nvSpPr>
            <p:spPr>
              <a:xfrm>
                <a:off x="1414130" y="5452561"/>
                <a:ext cx="1339703" cy="382772"/>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9</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90564" y="2370574"/>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90564" y="2370574"/>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90564" y="5423039"/>
              <a:ext cx="1155403" cy="276999"/>
            </a:xfrm>
            <a:prstGeom prst="rect">
              <a:avLst/>
            </a:prstGeom>
            <a:noFill/>
          </p:spPr>
          <p:txBody>
            <a:bodyPr wrap="square" rtlCol="0" anchor="ctr">
              <a:spAutoFit/>
            </a:bodyPr>
            <a:lstStyle/>
            <a:p>
              <a:pPr algn="ctr"/>
              <a:r>
                <a:rPr lang="en-US" sz="1200" dirty="0">
                  <a:latin typeface="+mj-lt"/>
                </a:rPr>
                <a:t>(9, 4096)</a:t>
              </a:r>
            </a:p>
          </p:txBody>
        </p:sp>
        <p:grpSp>
          <p:nvGrpSpPr>
            <p:cNvPr id="44" name="Group 43">
              <a:extLst>
                <a:ext uri="{FF2B5EF4-FFF2-40B4-BE49-F238E27FC236}">
                  <a16:creationId xmlns:a16="http://schemas.microsoft.com/office/drawing/2014/main" id="{1A3DD9B4-32D5-A5FB-A2B5-0E00E2644090}"/>
                </a:ext>
              </a:extLst>
            </p:cNvPr>
            <p:cNvGrpSpPr/>
            <p:nvPr/>
          </p:nvGrpSpPr>
          <p:grpSpPr>
            <a:xfrm rot="16200000">
              <a:off x="3319592" y="3052085"/>
              <a:ext cx="1155403" cy="2309587"/>
              <a:chOff x="1414130" y="2390385"/>
              <a:chExt cx="1339703" cy="3444948"/>
            </a:xfrm>
          </p:grpSpPr>
          <p:sp>
            <p:nvSpPr>
              <p:cNvPr id="45" name="Rectangle 44">
                <a:extLst>
                  <a:ext uri="{FF2B5EF4-FFF2-40B4-BE49-F238E27FC236}">
                    <a16:creationId xmlns:a16="http://schemas.microsoft.com/office/drawing/2014/main" id="{529B058F-FA81-ECAE-BB6B-A4277FD5D038}"/>
                  </a:ext>
                </a:extLst>
              </p:cNvPr>
              <p:cNvSpPr/>
              <p:nvPr/>
            </p:nvSpPr>
            <p:spPr>
              <a:xfrm>
                <a:off x="1414130" y="2390385"/>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a:off x="1414130" y="2773157"/>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a:off x="1414130" y="3155929"/>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48" name="Rectangle 47">
                <a:extLst>
                  <a:ext uri="{FF2B5EF4-FFF2-40B4-BE49-F238E27FC236}">
                    <a16:creationId xmlns:a16="http://schemas.microsoft.com/office/drawing/2014/main" id="{597C0500-9E1C-6CC0-6B36-FF26429B9EB5}"/>
                  </a:ext>
                </a:extLst>
              </p:cNvPr>
              <p:cNvSpPr/>
              <p:nvPr/>
            </p:nvSpPr>
            <p:spPr>
              <a:xfrm>
                <a:off x="1414130" y="3538701"/>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p:sp>
            <p:nvSpPr>
              <p:cNvPr id="49" name="Rectangle 48">
                <a:extLst>
                  <a:ext uri="{FF2B5EF4-FFF2-40B4-BE49-F238E27FC236}">
                    <a16:creationId xmlns:a16="http://schemas.microsoft.com/office/drawing/2014/main" id="{2DFFB3B6-5D99-3B9C-F78F-7AEB339A2948}"/>
                  </a:ext>
                </a:extLst>
              </p:cNvPr>
              <p:cNvSpPr/>
              <p:nvPr/>
            </p:nvSpPr>
            <p:spPr>
              <a:xfrm>
                <a:off x="1414130" y="3921473"/>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5</a:t>
                </a:r>
              </a:p>
            </p:txBody>
          </p:sp>
          <p:sp>
            <p:nvSpPr>
              <p:cNvPr id="50" name="Rectangle 49">
                <a:extLst>
                  <a:ext uri="{FF2B5EF4-FFF2-40B4-BE49-F238E27FC236}">
                    <a16:creationId xmlns:a16="http://schemas.microsoft.com/office/drawing/2014/main" id="{478EEF79-81ED-707C-1380-14AAA898760D}"/>
                  </a:ext>
                </a:extLst>
              </p:cNvPr>
              <p:cNvSpPr/>
              <p:nvPr/>
            </p:nvSpPr>
            <p:spPr>
              <a:xfrm>
                <a:off x="1414130" y="4304245"/>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6</a:t>
                </a:r>
              </a:p>
            </p:txBody>
          </p:sp>
          <p:sp>
            <p:nvSpPr>
              <p:cNvPr id="51" name="Rectangle 50">
                <a:extLst>
                  <a:ext uri="{FF2B5EF4-FFF2-40B4-BE49-F238E27FC236}">
                    <a16:creationId xmlns:a16="http://schemas.microsoft.com/office/drawing/2014/main" id="{F9A091C8-31F9-0DDC-B6DE-60773841EEB3}"/>
                  </a:ext>
                </a:extLst>
              </p:cNvPr>
              <p:cNvSpPr/>
              <p:nvPr/>
            </p:nvSpPr>
            <p:spPr>
              <a:xfrm>
                <a:off x="1414130" y="4687017"/>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7</a:t>
                </a:r>
              </a:p>
            </p:txBody>
          </p:sp>
          <p:sp>
            <p:nvSpPr>
              <p:cNvPr id="52" name="Rectangle 51">
                <a:extLst>
                  <a:ext uri="{FF2B5EF4-FFF2-40B4-BE49-F238E27FC236}">
                    <a16:creationId xmlns:a16="http://schemas.microsoft.com/office/drawing/2014/main" id="{86C615A5-12C8-821B-D3CD-0450ABA28AE5}"/>
                  </a:ext>
                </a:extLst>
              </p:cNvPr>
              <p:cNvSpPr/>
              <p:nvPr/>
            </p:nvSpPr>
            <p:spPr>
              <a:xfrm>
                <a:off x="1414130" y="5069789"/>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8</a:t>
                </a:r>
              </a:p>
            </p:txBody>
          </p:sp>
          <p:sp>
            <p:nvSpPr>
              <p:cNvPr id="53" name="Rectangle 52">
                <a:extLst>
                  <a:ext uri="{FF2B5EF4-FFF2-40B4-BE49-F238E27FC236}">
                    <a16:creationId xmlns:a16="http://schemas.microsoft.com/office/drawing/2014/main" id="{1A6BC74D-46C5-96A9-2D05-A62112B4118E}"/>
                  </a:ext>
                </a:extLst>
              </p:cNvPr>
              <p:cNvSpPr/>
              <p:nvPr/>
            </p:nvSpPr>
            <p:spPr>
              <a:xfrm>
                <a:off x="1414130" y="5452561"/>
                <a:ext cx="1339703" cy="382772"/>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9</a:t>
                </a:r>
              </a:p>
            </p:txBody>
          </p: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319591" y="2370574"/>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319591" y="2370574"/>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319591" y="5423038"/>
              <a:ext cx="1155403" cy="276999"/>
            </a:xfrm>
            <a:prstGeom prst="rect">
              <a:avLst/>
            </a:prstGeom>
            <a:noFill/>
          </p:spPr>
          <p:txBody>
            <a:bodyPr wrap="square" rtlCol="0" anchor="ctr">
              <a:spAutoFit/>
            </a:bodyPr>
            <a:lstStyle/>
            <a:p>
              <a:pPr algn="ctr"/>
              <a:r>
                <a:rPr lang="en-US" sz="1200" dirty="0">
                  <a:latin typeface="+mj-lt"/>
                </a:rPr>
                <a:t>(4096, 9)</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45967" y="3888771"/>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45967" y="3888771"/>
                  <a:ext cx="496532" cy="369332"/>
                </a:xfrm>
                <a:prstGeom prst="rect">
                  <a:avLst/>
                </a:prstGeom>
                <a:blipFill>
                  <a:blip r:embed="rId4"/>
                  <a:stretch>
                    <a:fillRect/>
                  </a:stretch>
                </a:blipFill>
              </p:spPr>
              <p:txBody>
                <a:bodyPr/>
                <a:lstStyle/>
                <a:p>
                  <a:r>
                    <a:rPr lang="en-US">
                      <a:noFill/>
                    </a:rPr>
                    <a:t> </a:t>
                  </a:r>
                </a:p>
              </p:txBody>
            </p:sp>
          </mc:Fallback>
        </mc:AlternateContent>
        <p:grpSp>
          <p:nvGrpSpPr>
            <p:cNvPr id="176" name="Group 175">
              <a:extLst>
                <a:ext uri="{FF2B5EF4-FFF2-40B4-BE49-F238E27FC236}">
                  <a16:creationId xmlns:a16="http://schemas.microsoft.com/office/drawing/2014/main" id="{6B3B9CEA-3E14-A452-F692-F2489722EB26}"/>
                </a:ext>
              </a:extLst>
            </p:cNvPr>
            <p:cNvGrpSpPr/>
            <p:nvPr/>
          </p:nvGrpSpPr>
          <p:grpSpPr>
            <a:xfrm>
              <a:off x="5556973" y="2098290"/>
              <a:ext cx="2153538" cy="3970102"/>
              <a:chOff x="5664334" y="2066008"/>
              <a:chExt cx="2153538" cy="3970102"/>
            </a:xfrm>
          </p:grpSpPr>
          <p:sp>
            <p:nvSpPr>
              <p:cNvPr id="57" name="Rectangle 56">
                <a:extLst>
                  <a:ext uri="{FF2B5EF4-FFF2-40B4-BE49-F238E27FC236}">
                    <a16:creationId xmlns:a16="http://schemas.microsoft.com/office/drawing/2014/main" id="{FFD28E3C-7AB1-CD73-0B8C-6C8FA5091659}"/>
                  </a:ext>
                </a:extLst>
              </p:cNvPr>
              <p:cNvSpPr/>
              <p:nvPr/>
            </p:nvSpPr>
            <p:spPr>
              <a:xfrm>
                <a:off x="5903616"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85066D-5014-8C1A-BF6A-A291BDC029D2}"/>
                  </a:ext>
                </a:extLst>
              </p:cNvPr>
              <p:cNvSpPr/>
              <p:nvPr/>
            </p:nvSpPr>
            <p:spPr>
              <a:xfrm>
                <a:off x="6142898" y="2066008"/>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A18DA65-C205-736C-C0FC-D4C3AA5D1796}"/>
                  </a:ext>
                </a:extLst>
              </p:cNvPr>
              <p:cNvSpPr/>
              <p:nvPr/>
            </p:nvSpPr>
            <p:spPr>
              <a:xfrm>
                <a:off x="6382180" y="206600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A8A0726-8DDD-C7E8-9B10-BDDACE43C710}"/>
                  </a:ext>
                </a:extLst>
              </p:cNvPr>
              <p:cNvSpPr/>
              <p:nvPr/>
            </p:nvSpPr>
            <p:spPr>
              <a:xfrm>
                <a:off x="6621462"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15C34A0-9A90-B821-D737-559FE91AD4D8}"/>
                  </a:ext>
                </a:extLst>
              </p:cNvPr>
              <p:cNvSpPr/>
              <p:nvPr/>
            </p:nvSpPr>
            <p:spPr>
              <a:xfrm>
                <a:off x="6860744"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C9A101D-A561-0E14-B150-76A4F6BC66FD}"/>
                  </a:ext>
                </a:extLst>
              </p:cNvPr>
              <p:cNvSpPr/>
              <p:nvPr/>
            </p:nvSpPr>
            <p:spPr>
              <a:xfrm>
                <a:off x="7100026" y="206600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594F19F-29CA-FDE2-C081-299BE45922C5}"/>
                  </a:ext>
                </a:extLst>
              </p:cNvPr>
              <p:cNvSpPr/>
              <p:nvPr/>
            </p:nvSpPr>
            <p:spPr>
              <a:xfrm>
                <a:off x="7339308"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D051262-4AE9-4A7F-6D8F-C44F018DFF6B}"/>
                  </a:ext>
                </a:extLst>
              </p:cNvPr>
              <p:cNvSpPr/>
              <p:nvPr/>
            </p:nvSpPr>
            <p:spPr>
              <a:xfrm>
                <a:off x="7578590"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664334" y="206601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903616"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3400477-4886-A40D-938E-E214FDC46A18}"/>
                  </a:ext>
                </a:extLst>
              </p:cNvPr>
              <p:cNvSpPr/>
              <p:nvPr/>
            </p:nvSpPr>
            <p:spPr>
              <a:xfrm>
                <a:off x="6142898" y="250713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A26AF60-C463-EB9C-B5EA-4566462CC7F8}"/>
                  </a:ext>
                </a:extLst>
              </p:cNvPr>
              <p:cNvSpPr/>
              <p:nvPr/>
            </p:nvSpPr>
            <p:spPr>
              <a:xfrm>
                <a:off x="6382180" y="250713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AC070CFA-1A82-228B-8385-568BCB5E4EBA}"/>
                  </a:ext>
                </a:extLst>
              </p:cNvPr>
              <p:cNvSpPr/>
              <p:nvPr/>
            </p:nvSpPr>
            <p:spPr>
              <a:xfrm>
                <a:off x="6621462"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E9C7B6-F1A8-1B89-DA99-24F3EF1BA65E}"/>
                  </a:ext>
                </a:extLst>
              </p:cNvPr>
              <p:cNvSpPr/>
              <p:nvPr/>
            </p:nvSpPr>
            <p:spPr>
              <a:xfrm>
                <a:off x="6860744"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CE7D4645-E128-67D2-F03D-FFDA2EC22422}"/>
                  </a:ext>
                </a:extLst>
              </p:cNvPr>
              <p:cNvSpPr/>
              <p:nvPr/>
            </p:nvSpPr>
            <p:spPr>
              <a:xfrm>
                <a:off x="7100026" y="250713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ACC17A9-8226-AE6C-4756-B0A197239F68}"/>
                  </a:ext>
                </a:extLst>
              </p:cNvPr>
              <p:cNvSpPr/>
              <p:nvPr/>
            </p:nvSpPr>
            <p:spPr>
              <a:xfrm>
                <a:off x="7339308"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D62CC02-67EE-FD11-CFEA-D5B27EB100FB}"/>
                  </a:ext>
                </a:extLst>
              </p:cNvPr>
              <p:cNvSpPr/>
              <p:nvPr/>
            </p:nvSpPr>
            <p:spPr>
              <a:xfrm>
                <a:off x="7578590"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664334" y="250713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3362485-0740-E7FC-221E-B47B4468AE3E}"/>
                  </a:ext>
                </a:extLst>
              </p:cNvPr>
              <p:cNvSpPr/>
              <p:nvPr/>
            </p:nvSpPr>
            <p:spPr>
              <a:xfrm>
                <a:off x="5903616"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6142898" y="294825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ED5882E-9726-3BB2-FAEC-748467E2B7E9}"/>
                  </a:ext>
                </a:extLst>
              </p:cNvPr>
              <p:cNvSpPr/>
              <p:nvPr/>
            </p:nvSpPr>
            <p:spPr>
              <a:xfrm>
                <a:off x="6382180" y="294825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151DD00-AB01-2701-2C5C-F346DE00B869}"/>
                  </a:ext>
                </a:extLst>
              </p:cNvPr>
              <p:cNvSpPr/>
              <p:nvPr/>
            </p:nvSpPr>
            <p:spPr>
              <a:xfrm>
                <a:off x="6621462"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A0C82BC-0D2E-AD6C-BA7E-73808FE06CA8}"/>
                  </a:ext>
                </a:extLst>
              </p:cNvPr>
              <p:cNvSpPr/>
              <p:nvPr/>
            </p:nvSpPr>
            <p:spPr>
              <a:xfrm>
                <a:off x="6860744"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3D3AEACE-80B2-C2E5-424D-DFD11A937AA1}"/>
                  </a:ext>
                </a:extLst>
              </p:cNvPr>
              <p:cNvSpPr/>
              <p:nvPr/>
            </p:nvSpPr>
            <p:spPr>
              <a:xfrm>
                <a:off x="7100026" y="294825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7FEFA1E-49F8-A433-6C2D-5F89660C84B1}"/>
                  </a:ext>
                </a:extLst>
              </p:cNvPr>
              <p:cNvSpPr/>
              <p:nvPr/>
            </p:nvSpPr>
            <p:spPr>
              <a:xfrm>
                <a:off x="7339308"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A89FEF9B-FE70-3EDC-499B-A05449727C06}"/>
                  </a:ext>
                </a:extLst>
              </p:cNvPr>
              <p:cNvSpPr/>
              <p:nvPr/>
            </p:nvSpPr>
            <p:spPr>
              <a:xfrm>
                <a:off x="7578590"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664334" y="294825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E5E6B44-1060-04CA-E0F0-8CD9E121F479}"/>
                  </a:ext>
                </a:extLst>
              </p:cNvPr>
              <p:cNvSpPr/>
              <p:nvPr/>
            </p:nvSpPr>
            <p:spPr>
              <a:xfrm>
                <a:off x="5903616"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9E090C-2919-1C24-A331-F2046880F284}"/>
                  </a:ext>
                </a:extLst>
              </p:cNvPr>
              <p:cNvSpPr/>
              <p:nvPr/>
            </p:nvSpPr>
            <p:spPr>
              <a:xfrm>
                <a:off x="6142898" y="33893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29CC9F7-6515-25CA-E324-4038008924DA}"/>
                  </a:ext>
                </a:extLst>
              </p:cNvPr>
              <p:cNvSpPr/>
              <p:nvPr/>
            </p:nvSpPr>
            <p:spPr>
              <a:xfrm>
                <a:off x="6382180" y="3389378"/>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FAFC6EB-4824-B315-557D-3712B9A6F0A9}"/>
                  </a:ext>
                </a:extLst>
              </p:cNvPr>
              <p:cNvSpPr/>
              <p:nvPr/>
            </p:nvSpPr>
            <p:spPr>
              <a:xfrm>
                <a:off x="6621462"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4D77214F-5157-D9E1-2BD7-511AA08C689A}"/>
                  </a:ext>
                </a:extLst>
              </p:cNvPr>
              <p:cNvSpPr/>
              <p:nvPr/>
            </p:nvSpPr>
            <p:spPr>
              <a:xfrm>
                <a:off x="6860744"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A7A545A3-788D-E9FA-F8CB-215370801E3D}"/>
                  </a:ext>
                </a:extLst>
              </p:cNvPr>
              <p:cNvSpPr/>
              <p:nvPr/>
            </p:nvSpPr>
            <p:spPr>
              <a:xfrm>
                <a:off x="7100026" y="3389378"/>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DDD30446-A8F0-93FA-0313-D54FA3E086C9}"/>
                  </a:ext>
                </a:extLst>
              </p:cNvPr>
              <p:cNvSpPr/>
              <p:nvPr/>
            </p:nvSpPr>
            <p:spPr>
              <a:xfrm>
                <a:off x="7339308"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DD5226A-FDB4-B95B-1530-5EBD108FBD6A}"/>
                  </a:ext>
                </a:extLst>
              </p:cNvPr>
              <p:cNvSpPr/>
              <p:nvPr/>
            </p:nvSpPr>
            <p:spPr>
              <a:xfrm>
                <a:off x="7578590"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E0010C9-2881-F541-0F41-26F320A01910}"/>
                  </a:ext>
                </a:extLst>
              </p:cNvPr>
              <p:cNvSpPr/>
              <p:nvPr/>
            </p:nvSpPr>
            <p:spPr>
              <a:xfrm>
                <a:off x="5664334" y="3389379"/>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C0B6679A-DA98-FBCB-FC94-B7ED238C61D3}"/>
                  </a:ext>
                </a:extLst>
              </p:cNvPr>
              <p:cNvSpPr/>
              <p:nvPr/>
            </p:nvSpPr>
            <p:spPr>
              <a:xfrm>
                <a:off x="5903616"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A2550AB-E6A7-DC62-9FD6-E1F36E0C6D1D}"/>
                  </a:ext>
                </a:extLst>
              </p:cNvPr>
              <p:cNvSpPr/>
              <p:nvPr/>
            </p:nvSpPr>
            <p:spPr>
              <a:xfrm>
                <a:off x="6142898" y="383049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BCEC98E-5E6D-0CC2-C472-5AD6C940210C}"/>
                  </a:ext>
                </a:extLst>
              </p:cNvPr>
              <p:cNvSpPr/>
              <p:nvPr/>
            </p:nvSpPr>
            <p:spPr>
              <a:xfrm>
                <a:off x="6382180" y="383049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33F386AD-EE4B-75A9-50BB-9B3ABFF2EDD1}"/>
                  </a:ext>
                </a:extLst>
              </p:cNvPr>
              <p:cNvSpPr/>
              <p:nvPr/>
            </p:nvSpPr>
            <p:spPr>
              <a:xfrm>
                <a:off x="6621462"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02D859C0-8C40-A470-1046-DEDF36BA3B00}"/>
                  </a:ext>
                </a:extLst>
              </p:cNvPr>
              <p:cNvSpPr/>
              <p:nvPr/>
            </p:nvSpPr>
            <p:spPr>
              <a:xfrm>
                <a:off x="6860744"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1A73FAE5-E761-78DE-D61C-D953A8642557}"/>
                  </a:ext>
                </a:extLst>
              </p:cNvPr>
              <p:cNvSpPr/>
              <p:nvPr/>
            </p:nvSpPr>
            <p:spPr>
              <a:xfrm>
                <a:off x="7100026" y="383049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3CB3AC88-FFD8-EAB4-640B-EE7AF1108A37}"/>
                  </a:ext>
                </a:extLst>
              </p:cNvPr>
              <p:cNvSpPr/>
              <p:nvPr/>
            </p:nvSpPr>
            <p:spPr>
              <a:xfrm>
                <a:off x="7339308"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40586914-1FD0-D4F1-F86D-DAA7A30BD70A}"/>
                  </a:ext>
                </a:extLst>
              </p:cNvPr>
              <p:cNvSpPr/>
              <p:nvPr/>
            </p:nvSpPr>
            <p:spPr>
              <a:xfrm>
                <a:off x="7578590"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D73F3202-E52A-B470-D1CB-50889C810442}"/>
                  </a:ext>
                </a:extLst>
              </p:cNvPr>
              <p:cNvSpPr/>
              <p:nvPr/>
            </p:nvSpPr>
            <p:spPr>
              <a:xfrm>
                <a:off x="5664334" y="383049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5603DE41-3628-FDC7-F5AE-79EF846A2913}"/>
                  </a:ext>
                </a:extLst>
              </p:cNvPr>
              <p:cNvSpPr/>
              <p:nvPr/>
            </p:nvSpPr>
            <p:spPr>
              <a:xfrm>
                <a:off x="5903616"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C26FA79-C74B-702C-132B-C695050FB13E}"/>
                  </a:ext>
                </a:extLst>
              </p:cNvPr>
              <p:cNvSpPr/>
              <p:nvPr/>
            </p:nvSpPr>
            <p:spPr>
              <a:xfrm>
                <a:off x="6142898" y="427162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46CBEF9-FE10-9649-4CD1-6A42759E964D}"/>
                  </a:ext>
                </a:extLst>
              </p:cNvPr>
              <p:cNvSpPr/>
              <p:nvPr/>
            </p:nvSpPr>
            <p:spPr>
              <a:xfrm>
                <a:off x="6382180" y="42716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B338C4B-3101-D3A5-5FED-411849E40023}"/>
                  </a:ext>
                </a:extLst>
              </p:cNvPr>
              <p:cNvSpPr/>
              <p:nvPr/>
            </p:nvSpPr>
            <p:spPr>
              <a:xfrm>
                <a:off x="6621462"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B51B13D3-1C53-F930-538D-83EF968BF555}"/>
                  </a:ext>
                </a:extLst>
              </p:cNvPr>
              <p:cNvSpPr/>
              <p:nvPr/>
            </p:nvSpPr>
            <p:spPr>
              <a:xfrm>
                <a:off x="6860744"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5E7BBE6F-DEA1-D2F5-2369-FF05CBD159CC}"/>
                  </a:ext>
                </a:extLst>
              </p:cNvPr>
              <p:cNvSpPr/>
              <p:nvPr/>
            </p:nvSpPr>
            <p:spPr>
              <a:xfrm>
                <a:off x="7100026" y="42716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C2FE2428-98D7-4891-6205-97292F7688F2}"/>
                  </a:ext>
                </a:extLst>
              </p:cNvPr>
              <p:cNvSpPr/>
              <p:nvPr/>
            </p:nvSpPr>
            <p:spPr>
              <a:xfrm>
                <a:off x="7339308"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BDD59AA-EFB7-F6DF-60B6-D4D2850F32C4}"/>
                  </a:ext>
                </a:extLst>
              </p:cNvPr>
              <p:cNvSpPr/>
              <p:nvPr/>
            </p:nvSpPr>
            <p:spPr>
              <a:xfrm>
                <a:off x="7578590"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DD53E6E-A74A-A074-A836-0055B80422DF}"/>
                  </a:ext>
                </a:extLst>
              </p:cNvPr>
              <p:cNvSpPr/>
              <p:nvPr/>
            </p:nvSpPr>
            <p:spPr>
              <a:xfrm>
                <a:off x="5664334" y="42716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83A2489E-C156-DFD7-D8C8-9C70E474CA44}"/>
                  </a:ext>
                </a:extLst>
              </p:cNvPr>
              <p:cNvSpPr/>
              <p:nvPr/>
            </p:nvSpPr>
            <p:spPr>
              <a:xfrm>
                <a:off x="5903616"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358AA5E-6AF7-0A31-AEFB-8B0A12128D71}"/>
                  </a:ext>
                </a:extLst>
              </p:cNvPr>
              <p:cNvSpPr/>
              <p:nvPr/>
            </p:nvSpPr>
            <p:spPr>
              <a:xfrm>
                <a:off x="6142898" y="471274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0CE9586-08BD-DBE0-FEB3-00E2BE634D0C}"/>
                  </a:ext>
                </a:extLst>
              </p:cNvPr>
              <p:cNvSpPr/>
              <p:nvPr/>
            </p:nvSpPr>
            <p:spPr>
              <a:xfrm>
                <a:off x="6382180" y="471274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FEFB1F79-293F-0868-66F6-B0CFCE54EDDC}"/>
                  </a:ext>
                </a:extLst>
              </p:cNvPr>
              <p:cNvSpPr/>
              <p:nvPr/>
            </p:nvSpPr>
            <p:spPr>
              <a:xfrm>
                <a:off x="6621462"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922BD4AA-EDFB-DDE8-FC52-DC83CEF42EF7}"/>
                  </a:ext>
                </a:extLst>
              </p:cNvPr>
              <p:cNvSpPr/>
              <p:nvPr/>
            </p:nvSpPr>
            <p:spPr>
              <a:xfrm>
                <a:off x="6860744"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7C82B782-AC5B-7817-E25E-93E8ACB00FFE}"/>
                  </a:ext>
                </a:extLst>
              </p:cNvPr>
              <p:cNvSpPr/>
              <p:nvPr/>
            </p:nvSpPr>
            <p:spPr>
              <a:xfrm>
                <a:off x="7100026" y="471274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711487C-9601-6BF1-5CE6-4CF90E5AC04F}"/>
                  </a:ext>
                </a:extLst>
              </p:cNvPr>
              <p:cNvSpPr/>
              <p:nvPr/>
            </p:nvSpPr>
            <p:spPr>
              <a:xfrm>
                <a:off x="7339308"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8D68A458-9741-CC0E-568B-396C1CBF64A8}"/>
                  </a:ext>
                </a:extLst>
              </p:cNvPr>
              <p:cNvSpPr/>
              <p:nvPr/>
            </p:nvSpPr>
            <p:spPr>
              <a:xfrm>
                <a:off x="7578590"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3A5397C7-1A10-D023-6A81-16A747C106B7}"/>
                  </a:ext>
                </a:extLst>
              </p:cNvPr>
              <p:cNvSpPr/>
              <p:nvPr/>
            </p:nvSpPr>
            <p:spPr>
              <a:xfrm>
                <a:off x="5664334" y="471274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3234B56F-5368-A8B9-53E2-20B5092348DE}"/>
                  </a:ext>
                </a:extLst>
              </p:cNvPr>
              <p:cNvSpPr/>
              <p:nvPr/>
            </p:nvSpPr>
            <p:spPr>
              <a:xfrm>
                <a:off x="5903616"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FE83750-9B5C-C083-40C8-8868A124ABD2}"/>
                  </a:ext>
                </a:extLst>
              </p:cNvPr>
              <p:cNvSpPr/>
              <p:nvPr/>
            </p:nvSpPr>
            <p:spPr>
              <a:xfrm>
                <a:off x="6142898" y="515386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FF8055F-9C4E-88E6-F0A6-26231A859255}"/>
                  </a:ext>
                </a:extLst>
              </p:cNvPr>
              <p:cNvSpPr/>
              <p:nvPr/>
            </p:nvSpPr>
            <p:spPr>
              <a:xfrm>
                <a:off x="6382180" y="515386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BB9BAB19-D5C0-67E3-0445-16DA2A089060}"/>
                  </a:ext>
                </a:extLst>
              </p:cNvPr>
              <p:cNvSpPr/>
              <p:nvPr/>
            </p:nvSpPr>
            <p:spPr>
              <a:xfrm>
                <a:off x="6621462"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EFF4AAE8-1E27-1130-73FF-DAF445F7B32E}"/>
                  </a:ext>
                </a:extLst>
              </p:cNvPr>
              <p:cNvSpPr/>
              <p:nvPr/>
            </p:nvSpPr>
            <p:spPr>
              <a:xfrm>
                <a:off x="6860744"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A28E0DE1-76E7-91B0-7AEC-032B0D3860AE}"/>
                  </a:ext>
                </a:extLst>
              </p:cNvPr>
              <p:cNvSpPr/>
              <p:nvPr/>
            </p:nvSpPr>
            <p:spPr>
              <a:xfrm>
                <a:off x="7100026" y="515386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3974C589-C585-AC7D-C310-B8C2EE3F0CEF}"/>
                  </a:ext>
                </a:extLst>
              </p:cNvPr>
              <p:cNvSpPr/>
              <p:nvPr/>
            </p:nvSpPr>
            <p:spPr>
              <a:xfrm>
                <a:off x="7339308"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B208EEC8-8880-73C1-9710-CC3FCA66C06B}"/>
                  </a:ext>
                </a:extLst>
              </p:cNvPr>
              <p:cNvSpPr/>
              <p:nvPr/>
            </p:nvSpPr>
            <p:spPr>
              <a:xfrm>
                <a:off x="7578590"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2124CDD5-7039-BC4A-84E4-D9FBAC549CEC}"/>
                  </a:ext>
                </a:extLst>
              </p:cNvPr>
              <p:cNvSpPr/>
              <p:nvPr/>
            </p:nvSpPr>
            <p:spPr>
              <a:xfrm>
                <a:off x="5664334" y="515386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B3B52DF1-2CA1-498D-E2CF-8AA96B1638A8}"/>
                  </a:ext>
                </a:extLst>
              </p:cNvPr>
              <p:cNvSpPr/>
              <p:nvPr/>
            </p:nvSpPr>
            <p:spPr>
              <a:xfrm>
                <a:off x="5903616"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83F9BF0-9A71-24F8-B604-19C763100411}"/>
                  </a:ext>
                </a:extLst>
              </p:cNvPr>
              <p:cNvSpPr/>
              <p:nvPr/>
            </p:nvSpPr>
            <p:spPr>
              <a:xfrm>
                <a:off x="6142898" y="559498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541C6AE-D544-0CB9-FA66-851B78D7737F}"/>
                  </a:ext>
                </a:extLst>
              </p:cNvPr>
              <p:cNvSpPr/>
              <p:nvPr/>
            </p:nvSpPr>
            <p:spPr>
              <a:xfrm>
                <a:off x="6382180" y="559498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D47B0B2E-13EA-1528-CB24-A8E25804D44E}"/>
                  </a:ext>
                </a:extLst>
              </p:cNvPr>
              <p:cNvSpPr/>
              <p:nvPr/>
            </p:nvSpPr>
            <p:spPr>
              <a:xfrm>
                <a:off x="6621462"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22618590-05D2-C70F-E06D-73898A5988A0}"/>
                  </a:ext>
                </a:extLst>
              </p:cNvPr>
              <p:cNvSpPr/>
              <p:nvPr/>
            </p:nvSpPr>
            <p:spPr>
              <a:xfrm>
                <a:off x="6860744"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33AEDC8B-3C0B-16A0-B51C-13936757B8A5}"/>
                  </a:ext>
                </a:extLst>
              </p:cNvPr>
              <p:cNvSpPr/>
              <p:nvPr/>
            </p:nvSpPr>
            <p:spPr>
              <a:xfrm>
                <a:off x="7100026" y="559498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7CE8CC6E-D853-A684-3C64-807D1C822D05}"/>
                  </a:ext>
                </a:extLst>
              </p:cNvPr>
              <p:cNvSpPr/>
              <p:nvPr/>
            </p:nvSpPr>
            <p:spPr>
              <a:xfrm>
                <a:off x="7339308"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5368FF9C-FEE5-6D29-845D-8A941F6C6EC2}"/>
                  </a:ext>
                </a:extLst>
              </p:cNvPr>
              <p:cNvSpPr/>
              <p:nvPr/>
            </p:nvSpPr>
            <p:spPr>
              <a:xfrm>
                <a:off x="7578590"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102BD18F-3919-D2A2-44CD-74DDE902F670}"/>
                  </a:ext>
                </a:extLst>
              </p:cNvPr>
              <p:cNvSpPr/>
              <p:nvPr/>
            </p:nvSpPr>
            <p:spPr>
              <a:xfrm>
                <a:off x="5664334" y="559498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60441" y="3899602"/>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60441" y="3899602"/>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56040" y="6215876"/>
              <a:ext cx="1155403" cy="276999"/>
            </a:xfrm>
            <a:prstGeom prst="rect">
              <a:avLst/>
            </a:prstGeom>
            <a:noFill/>
          </p:spPr>
          <p:txBody>
            <a:bodyPr wrap="square" rtlCol="0" anchor="ctr">
              <a:spAutoFit/>
            </a:bodyPr>
            <a:lstStyle/>
            <a:p>
              <a:pPr algn="ctr"/>
              <a:r>
                <a:rPr lang="en-US" sz="1200" dirty="0">
                  <a:latin typeface="+mj-lt"/>
                </a:rPr>
                <a:t>(9, 9)</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320618" y="1577195"/>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320618" y="1577195"/>
                  <a:ext cx="626245" cy="369332"/>
                </a:xfrm>
                <a:prstGeom prst="rect">
                  <a:avLst/>
                </a:prstGeom>
                <a:blipFill>
                  <a:blip r:embed="rId6"/>
                  <a:stretch>
                    <a:fillRect l="-2000" b="-6452"/>
                  </a:stretch>
                </a:blipFill>
              </p:spPr>
              <p:txBody>
                <a:bodyPr/>
                <a:lstStyle/>
                <a:p>
                  <a:r>
                    <a:rPr lang="en-US">
                      <a:noFill/>
                    </a:rPr>
                    <a:t> </a:t>
                  </a:r>
                </a:p>
              </p:txBody>
            </p:sp>
          </mc:Fallback>
        </mc:AlternateContent>
        <p:grpSp>
          <p:nvGrpSpPr>
            <p:cNvPr id="180" name="Group 179">
              <a:extLst>
                <a:ext uri="{FF2B5EF4-FFF2-40B4-BE49-F238E27FC236}">
                  <a16:creationId xmlns:a16="http://schemas.microsoft.com/office/drawing/2014/main" id="{35A0A0CC-1C6B-17A6-CF5C-2ED72C5D6702}"/>
                </a:ext>
              </a:extLst>
            </p:cNvPr>
            <p:cNvGrpSpPr/>
            <p:nvPr/>
          </p:nvGrpSpPr>
          <p:grpSpPr>
            <a:xfrm>
              <a:off x="8562704" y="2918644"/>
              <a:ext cx="1155403" cy="2309586"/>
              <a:chOff x="1414130" y="2390385"/>
              <a:chExt cx="1339703" cy="3444944"/>
            </a:xfrm>
          </p:grpSpPr>
          <p:sp>
            <p:nvSpPr>
              <p:cNvPr id="181" name="Rectangle 180">
                <a:extLst>
                  <a:ext uri="{FF2B5EF4-FFF2-40B4-BE49-F238E27FC236}">
                    <a16:creationId xmlns:a16="http://schemas.microsoft.com/office/drawing/2014/main" id="{0B6A0E28-6CB8-9FAF-0E1D-B3E9DA387841}"/>
                  </a:ext>
                </a:extLst>
              </p:cNvPr>
              <p:cNvSpPr/>
              <p:nvPr/>
            </p:nvSpPr>
            <p:spPr>
              <a:xfrm>
                <a:off x="1414130" y="2390385"/>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1414130" y="2773157"/>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83" name="Rectangle 182">
                <a:extLst>
                  <a:ext uri="{FF2B5EF4-FFF2-40B4-BE49-F238E27FC236}">
                    <a16:creationId xmlns:a16="http://schemas.microsoft.com/office/drawing/2014/main" id="{F8C83ED4-A064-8A47-4125-EBB1E37E1087}"/>
                  </a:ext>
                </a:extLst>
              </p:cNvPr>
              <p:cNvSpPr/>
              <p:nvPr/>
            </p:nvSpPr>
            <p:spPr>
              <a:xfrm>
                <a:off x="1414130" y="3155929"/>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84" name="Rectangle 183">
                <a:extLst>
                  <a:ext uri="{FF2B5EF4-FFF2-40B4-BE49-F238E27FC236}">
                    <a16:creationId xmlns:a16="http://schemas.microsoft.com/office/drawing/2014/main" id="{CFD8F9F2-9EB8-10EC-FC1B-64F3949C3CE8}"/>
                  </a:ext>
                </a:extLst>
              </p:cNvPr>
              <p:cNvSpPr/>
              <p:nvPr/>
            </p:nvSpPr>
            <p:spPr>
              <a:xfrm>
                <a:off x="1414130" y="3538701"/>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p:sp>
            <p:nvSpPr>
              <p:cNvPr id="185" name="Rectangle 184">
                <a:extLst>
                  <a:ext uri="{FF2B5EF4-FFF2-40B4-BE49-F238E27FC236}">
                    <a16:creationId xmlns:a16="http://schemas.microsoft.com/office/drawing/2014/main" id="{AF8E807D-3897-E3F6-112C-848C3B8F1BA2}"/>
                  </a:ext>
                </a:extLst>
              </p:cNvPr>
              <p:cNvSpPr/>
              <p:nvPr/>
            </p:nvSpPr>
            <p:spPr>
              <a:xfrm>
                <a:off x="1414130" y="3921473"/>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5</a:t>
                </a:r>
              </a:p>
            </p:txBody>
          </p:sp>
          <p:sp>
            <p:nvSpPr>
              <p:cNvPr id="186" name="Rectangle 185">
                <a:extLst>
                  <a:ext uri="{FF2B5EF4-FFF2-40B4-BE49-F238E27FC236}">
                    <a16:creationId xmlns:a16="http://schemas.microsoft.com/office/drawing/2014/main" id="{2B5196E3-64A1-99DE-92DF-2B74E170FE50}"/>
                  </a:ext>
                </a:extLst>
              </p:cNvPr>
              <p:cNvSpPr/>
              <p:nvPr/>
            </p:nvSpPr>
            <p:spPr>
              <a:xfrm>
                <a:off x="1414130" y="4304245"/>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6</a:t>
                </a:r>
              </a:p>
            </p:txBody>
          </p:sp>
          <p:sp>
            <p:nvSpPr>
              <p:cNvPr id="187" name="Rectangle 186">
                <a:extLst>
                  <a:ext uri="{FF2B5EF4-FFF2-40B4-BE49-F238E27FC236}">
                    <a16:creationId xmlns:a16="http://schemas.microsoft.com/office/drawing/2014/main" id="{F75B2C7D-03DF-60E7-878E-BCCE5F18D25A}"/>
                  </a:ext>
                </a:extLst>
              </p:cNvPr>
              <p:cNvSpPr/>
              <p:nvPr/>
            </p:nvSpPr>
            <p:spPr>
              <a:xfrm>
                <a:off x="1414130" y="4687017"/>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7</a:t>
                </a:r>
              </a:p>
            </p:txBody>
          </p:sp>
          <p:sp>
            <p:nvSpPr>
              <p:cNvPr id="188" name="Rectangle 187">
                <a:extLst>
                  <a:ext uri="{FF2B5EF4-FFF2-40B4-BE49-F238E27FC236}">
                    <a16:creationId xmlns:a16="http://schemas.microsoft.com/office/drawing/2014/main" id="{60BB0026-3BE2-515F-7F38-9B277138E89D}"/>
                  </a:ext>
                </a:extLst>
              </p:cNvPr>
              <p:cNvSpPr/>
              <p:nvPr/>
            </p:nvSpPr>
            <p:spPr>
              <a:xfrm>
                <a:off x="1414130" y="5069789"/>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8</a:t>
                </a:r>
              </a:p>
            </p:txBody>
          </p:sp>
          <p:sp>
            <p:nvSpPr>
              <p:cNvPr id="189" name="Rectangle 188">
                <a:extLst>
                  <a:ext uri="{FF2B5EF4-FFF2-40B4-BE49-F238E27FC236}">
                    <a16:creationId xmlns:a16="http://schemas.microsoft.com/office/drawing/2014/main" id="{51BD6316-D857-7760-C9EB-CC3E4A4989E6}"/>
                  </a:ext>
                </a:extLst>
              </p:cNvPr>
              <p:cNvSpPr/>
              <p:nvPr/>
            </p:nvSpPr>
            <p:spPr>
              <a:xfrm>
                <a:off x="1414130" y="5452561"/>
                <a:ext cx="1339703" cy="382772"/>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9</a:t>
                </a:r>
              </a:p>
            </p:txBody>
          </p: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58972" y="3827941"/>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58972" y="3827941"/>
                  <a:ext cx="496532" cy="369332"/>
                </a:xfrm>
                <a:prstGeom prst="rect">
                  <a:avLst/>
                </a:prstGeom>
                <a:blipFill>
                  <a:blip r:embed="rId4"/>
                  <a:stretch>
                    <a:fillRect/>
                  </a:stretch>
                </a:blipFill>
              </p:spPr>
              <p:txBody>
                <a:bodyPr/>
                <a:lstStyle/>
                <a:p>
                  <a:r>
                    <a:rPr lang="en-US">
                      <a:noFill/>
                    </a:rPr>
                    <a:t> </a:t>
                  </a:r>
                </a:p>
              </p:txBody>
            </p:sp>
          </mc:Fallback>
        </mc:AlternateContent>
        <p:grpSp>
          <p:nvGrpSpPr>
            <p:cNvPr id="191" name="Group 190">
              <a:extLst>
                <a:ext uri="{FF2B5EF4-FFF2-40B4-BE49-F238E27FC236}">
                  <a16:creationId xmlns:a16="http://schemas.microsoft.com/office/drawing/2014/main" id="{9E06ED75-653F-47BF-76F4-43E5A2290C68}"/>
                </a:ext>
              </a:extLst>
            </p:cNvPr>
            <p:cNvGrpSpPr/>
            <p:nvPr/>
          </p:nvGrpSpPr>
          <p:grpSpPr>
            <a:xfrm>
              <a:off x="10232117" y="2918647"/>
              <a:ext cx="1155403" cy="2309586"/>
              <a:chOff x="1414130" y="2390385"/>
              <a:chExt cx="1339703" cy="3444944"/>
            </a:xfrm>
            <a:solidFill>
              <a:srgbClr val="FC7219">
                <a:alpha val="50196"/>
              </a:srgbClr>
            </a:solidFill>
          </p:grpSpPr>
          <p:sp>
            <p:nvSpPr>
              <p:cNvPr id="192" name="Rectangle 191">
                <a:extLst>
                  <a:ext uri="{FF2B5EF4-FFF2-40B4-BE49-F238E27FC236}">
                    <a16:creationId xmlns:a16="http://schemas.microsoft.com/office/drawing/2014/main" id="{D565B186-1B45-2C88-B67F-42A5D9FE586D}"/>
                  </a:ext>
                </a:extLst>
              </p:cNvPr>
              <p:cNvSpPr/>
              <p:nvPr/>
            </p:nvSpPr>
            <p:spPr>
              <a:xfrm>
                <a:off x="1414130" y="2390385"/>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p:sp>
            <p:nvSpPr>
              <p:cNvPr id="193" name="Rectangle 192">
                <a:extLst>
                  <a:ext uri="{FF2B5EF4-FFF2-40B4-BE49-F238E27FC236}">
                    <a16:creationId xmlns:a16="http://schemas.microsoft.com/office/drawing/2014/main" id="{D66CB560-3D04-7AD8-394A-A39D06F1D37E}"/>
                  </a:ext>
                </a:extLst>
              </p:cNvPr>
              <p:cNvSpPr/>
              <p:nvPr/>
            </p:nvSpPr>
            <p:spPr>
              <a:xfrm>
                <a:off x="1414130" y="2773157"/>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p:sp>
            <p:nvSpPr>
              <p:cNvPr id="194" name="Rectangle 193">
                <a:extLst>
                  <a:ext uri="{FF2B5EF4-FFF2-40B4-BE49-F238E27FC236}">
                    <a16:creationId xmlns:a16="http://schemas.microsoft.com/office/drawing/2014/main" id="{D8C81F17-86AB-FCAB-EB4C-D152E7C61E6B}"/>
                  </a:ext>
                </a:extLst>
              </p:cNvPr>
              <p:cNvSpPr/>
              <p:nvPr/>
            </p:nvSpPr>
            <p:spPr>
              <a:xfrm>
                <a:off x="1414130" y="3155929"/>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p:sp>
            <p:nvSpPr>
              <p:cNvPr id="195" name="Rectangle 194">
                <a:extLst>
                  <a:ext uri="{FF2B5EF4-FFF2-40B4-BE49-F238E27FC236}">
                    <a16:creationId xmlns:a16="http://schemas.microsoft.com/office/drawing/2014/main" id="{8B89AF5A-467A-4FC5-C315-F73D8EE41F53}"/>
                  </a:ext>
                </a:extLst>
              </p:cNvPr>
              <p:cNvSpPr/>
              <p:nvPr/>
            </p:nvSpPr>
            <p:spPr>
              <a:xfrm>
                <a:off x="1414130" y="3538701"/>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4</a:t>
                </a:r>
              </a:p>
            </p:txBody>
          </p:sp>
          <p:sp>
            <p:nvSpPr>
              <p:cNvPr id="196" name="Rectangle 195">
                <a:extLst>
                  <a:ext uri="{FF2B5EF4-FFF2-40B4-BE49-F238E27FC236}">
                    <a16:creationId xmlns:a16="http://schemas.microsoft.com/office/drawing/2014/main" id="{0ED930C7-2E85-23A0-B2CF-4F536B2A7319}"/>
                  </a:ext>
                </a:extLst>
              </p:cNvPr>
              <p:cNvSpPr/>
              <p:nvPr/>
            </p:nvSpPr>
            <p:spPr>
              <a:xfrm>
                <a:off x="1414130" y="3921473"/>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5</a:t>
                </a:r>
              </a:p>
            </p:txBody>
          </p:sp>
          <p:sp>
            <p:nvSpPr>
              <p:cNvPr id="197" name="Rectangle 196">
                <a:extLst>
                  <a:ext uri="{FF2B5EF4-FFF2-40B4-BE49-F238E27FC236}">
                    <a16:creationId xmlns:a16="http://schemas.microsoft.com/office/drawing/2014/main" id="{5FA77BC9-772B-F0CC-F462-6B015119D299}"/>
                  </a:ext>
                </a:extLst>
              </p:cNvPr>
              <p:cNvSpPr/>
              <p:nvPr/>
            </p:nvSpPr>
            <p:spPr>
              <a:xfrm>
                <a:off x="1414130" y="4304245"/>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6</a:t>
                </a:r>
              </a:p>
            </p:txBody>
          </p:sp>
          <p:sp>
            <p:nvSpPr>
              <p:cNvPr id="198" name="Rectangle 197">
                <a:extLst>
                  <a:ext uri="{FF2B5EF4-FFF2-40B4-BE49-F238E27FC236}">
                    <a16:creationId xmlns:a16="http://schemas.microsoft.com/office/drawing/2014/main" id="{2D1D8F3A-11DA-4594-40D2-CD0D15EC3FF5}"/>
                  </a:ext>
                </a:extLst>
              </p:cNvPr>
              <p:cNvSpPr/>
              <p:nvPr/>
            </p:nvSpPr>
            <p:spPr>
              <a:xfrm>
                <a:off x="1414130" y="4687017"/>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7</a:t>
                </a:r>
              </a:p>
            </p:txBody>
          </p:sp>
          <p:sp>
            <p:nvSpPr>
              <p:cNvPr id="199" name="Rectangle 198">
                <a:extLst>
                  <a:ext uri="{FF2B5EF4-FFF2-40B4-BE49-F238E27FC236}">
                    <a16:creationId xmlns:a16="http://schemas.microsoft.com/office/drawing/2014/main" id="{7DACB55F-EB4B-7125-7A0B-B65DF22A497E}"/>
                  </a:ext>
                </a:extLst>
              </p:cNvPr>
              <p:cNvSpPr/>
              <p:nvPr/>
            </p:nvSpPr>
            <p:spPr>
              <a:xfrm>
                <a:off x="1414130" y="5069789"/>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8</a:t>
                </a:r>
              </a:p>
            </p:txBody>
          </p:sp>
          <p:sp>
            <p:nvSpPr>
              <p:cNvPr id="200" name="Rectangle 199">
                <a:extLst>
                  <a:ext uri="{FF2B5EF4-FFF2-40B4-BE49-F238E27FC236}">
                    <a16:creationId xmlns:a16="http://schemas.microsoft.com/office/drawing/2014/main" id="{6D67018A-A16C-54EC-D003-F65808EEEE6F}"/>
                  </a:ext>
                </a:extLst>
              </p:cNvPr>
              <p:cNvSpPr/>
              <p:nvPr/>
            </p:nvSpPr>
            <p:spPr>
              <a:xfrm>
                <a:off x="1414130" y="5452561"/>
                <a:ext cx="1339703" cy="38277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9</a:t>
                </a:r>
              </a:p>
            </p:txBody>
          </p:sp>
        </p:gr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726136" y="3827941"/>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726136" y="3827941"/>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62703" y="2370574"/>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62703" y="2370574"/>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234495" y="2370574"/>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234495" y="2370574"/>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62703" y="5422823"/>
              <a:ext cx="1155403" cy="276999"/>
            </a:xfrm>
            <a:prstGeom prst="rect">
              <a:avLst/>
            </a:prstGeom>
            <a:noFill/>
          </p:spPr>
          <p:txBody>
            <a:bodyPr wrap="square" rtlCol="0" anchor="ctr">
              <a:spAutoFit/>
            </a:bodyPr>
            <a:lstStyle/>
            <a:p>
              <a:pPr algn="ctr"/>
              <a:r>
                <a:rPr lang="en-US" sz="1200" dirty="0">
                  <a:latin typeface="+mj-lt"/>
                </a:rPr>
                <a:t>(9, 4096)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232116" y="5428617"/>
              <a:ext cx="1155403" cy="276999"/>
            </a:xfrm>
            <a:prstGeom prst="rect">
              <a:avLst/>
            </a:prstGeom>
            <a:noFill/>
          </p:spPr>
          <p:txBody>
            <a:bodyPr wrap="square" rtlCol="0" anchor="ctr">
              <a:spAutoFit/>
            </a:bodyPr>
            <a:lstStyle/>
            <a:p>
              <a:pPr algn="ctr"/>
              <a:r>
                <a:rPr lang="en-US" sz="1200" dirty="0">
                  <a:latin typeface="+mj-lt"/>
                </a:rPr>
                <a:t>(9, 4096)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80035" y="5941856"/>
              <a:ext cx="2988733" cy="5532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5784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(1, 4096)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(4096, 1)</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(1, 1)</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(1, 4096)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(1, 4096)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88A11B0C-137A-F02B-EE77-370D93EF025A}"/>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T=1</a:t>
            </a:r>
          </a:p>
        </p:txBody>
      </p:sp>
    </p:spTree>
    <p:extLst>
      <p:ext uri="{BB962C8B-B14F-4D97-AF65-F5344CB8AC3E}">
        <p14:creationId xmlns:p14="http://schemas.microsoft.com/office/powerpoint/2010/main" val="2140399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(2, 4096)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FFD28E3C-7AB1-CD73-0B8C-6C8FA5091659}"/>
              </a:ext>
            </a:extLst>
          </p:cNvPr>
          <p:cNvSpPr/>
          <p:nvPr/>
        </p:nvSpPr>
        <p:spPr>
          <a:xfrm>
            <a:off x="5755631"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(2, 2)</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p:sp>
        <p:nvSpPr>
          <p:cNvPr id="193" name="Rectangle 192">
            <a:extLst>
              <a:ext uri="{FF2B5EF4-FFF2-40B4-BE49-F238E27FC236}">
                <a16:creationId xmlns:a16="http://schemas.microsoft.com/office/drawing/2014/main" id="{D66CB560-3D04-7AD8-394A-A39D06F1D37E}"/>
              </a:ext>
            </a:extLst>
          </p:cNvPr>
          <p:cNvSpPr/>
          <p:nvPr/>
        </p:nvSpPr>
        <p:spPr>
          <a:xfrm>
            <a:off x="10191493" y="3173053"/>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(2, 4096)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(2, 4096)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T=2</a:t>
            </a:r>
          </a:p>
        </p:txBody>
      </p:sp>
    </p:spTree>
    <p:extLst>
      <p:ext uri="{BB962C8B-B14F-4D97-AF65-F5344CB8AC3E}">
        <p14:creationId xmlns:p14="http://schemas.microsoft.com/office/powerpoint/2010/main" val="291162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2" name="Rectangle 11">
            <a:extLst>
              <a:ext uri="{FF2B5EF4-FFF2-40B4-BE49-F238E27FC236}">
                <a16:creationId xmlns:a16="http://schemas.microsoft.com/office/drawing/2014/main" id="{ACE13307-8EF8-5BEF-F5AE-86AF359C45C0}"/>
              </a:ext>
            </a:extLst>
          </p:cNvPr>
          <p:cNvSpPr/>
          <p:nvPr/>
        </p:nvSpPr>
        <p:spPr>
          <a:xfrm>
            <a:off x="1049940" y="343480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(3, 4096)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(4096, 3)</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FFD28E3C-7AB1-CD73-0B8C-6C8FA5091659}"/>
              </a:ext>
            </a:extLst>
          </p:cNvPr>
          <p:cNvSpPr/>
          <p:nvPr/>
        </p:nvSpPr>
        <p:spPr>
          <a:xfrm>
            <a:off x="5755631"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85066D-5014-8C1A-BF6A-A291BDC029D2}"/>
              </a:ext>
            </a:extLst>
          </p:cNvPr>
          <p:cNvSpPr/>
          <p:nvPr/>
        </p:nvSpPr>
        <p:spPr>
          <a:xfrm>
            <a:off x="5994913" y="209607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3400477-4886-A40D-938E-E214FDC46A18}"/>
              </a:ext>
            </a:extLst>
          </p:cNvPr>
          <p:cNvSpPr/>
          <p:nvPr/>
        </p:nvSpPr>
        <p:spPr>
          <a:xfrm>
            <a:off x="5994913" y="253720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3362485-0740-E7FC-221E-B47B4468AE3E}"/>
              </a:ext>
            </a:extLst>
          </p:cNvPr>
          <p:cNvSpPr/>
          <p:nvPr/>
        </p:nvSpPr>
        <p:spPr>
          <a:xfrm>
            <a:off x="5755631"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5994913" y="29783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516349"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(3, 3)</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83" name="Rectangle 182">
            <a:extLst>
              <a:ext uri="{FF2B5EF4-FFF2-40B4-BE49-F238E27FC236}">
                <a16:creationId xmlns:a16="http://schemas.microsoft.com/office/drawing/2014/main" id="{F8C83ED4-A064-8A47-4125-EBB1E37E1087}"/>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p:sp>
        <p:nvSpPr>
          <p:cNvPr id="193" name="Rectangle 192">
            <a:extLst>
              <a:ext uri="{FF2B5EF4-FFF2-40B4-BE49-F238E27FC236}">
                <a16:creationId xmlns:a16="http://schemas.microsoft.com/office/drawing/2014/main" id="{D66CB560-3D04-7AD8-394A-A39D06F1D37E}"/>
              </a:ext>
            </a:extLst>
          </p:cNvPr>
          <p:cNvSpPr/>
          <p:nvPr/>
        </p:nvSpPr>
        <p:spPr>
          <a:xfrm>
            <a:off x="10191493" y="3173053"/>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p:sp>
        <p:nvSpPr>
          <p:cNvPr id="194" name="Rectangle 193">
            <a:extLst>
              <a:ext uri="{FF2B5EF4-FFF2-40B4-BE49-F238E27FC236}">
                <a16:creationId xmlns:a16="http://schemas.microsoft.com/office/drawing/2014/main" id="{D8C81F17-86AB-FCAB-EB4C-D152E7C61E6B}"/>
              </a:ext>
            </a:extLst>
          </p:cNvPr>
          <p:cNvSpPr/>
          <p:nvPr/>
        </p:nvSpPr>
        <p:spPr>
          <a:xfrm>
            <a:off x="10191493" y="3429674"/>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(3, 4096)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(3, 4096)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T=3</a:t>
            </a:r>
          </a:p>
        </p:txBody>
      </p:sp>
    </p:spTree>
    <p:extLst>
      <p:ext uri="{BB962C8B-B14F-4D97-AF65-F5344CB8AC3E}">
        <p14:creationId xmlns:p14="http://schemas.microsoft.com/office/powerpoint/2010/main" val="3892356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during Next Token Prediction Task</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2" name="Rectangle 11">
            <a:extLst>
              <a:ext uri="{FF2B5EF4-FFF2-40B4-BE49-F238E27FC236}">
                <a16:creationId xmlns:a16="http://schemas.microsoft.com/office/drawing/2014/main" id="{ACE13307-8EF8-5BEF-F5AE-86AF359C45C0}"/>
              </a:ext>
            </a:extLst>
          </p:cNvPr>
          <p:cNvSpPr/>
          <p:nvPr/>
        </p:nvSpPr>
        <p:spPr>
          <a:xfrm>
            <a:off x="1049940" y="343480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3" name="Rectangle 12">
            <a:extLst>
              <a:ext uri="{FF2B5EF4-FFF2-40B4-BE49-F238E27FC236}">
                <a16:creationId xmlns:a16="http://schemas.microsoft.com/office/drawing/2014/main" id="{DA49D441-6756-D141-C410-F69FFD5CD018}"/>
              </a:ext>
            </a:extLst>
          </p:cNvPr>
          <p:cNvSpPr/>
          <p:nvPr/>
        </p:nvSpPr>
        <p:spPr>
          <a:xfrm>
            <a:off x="1049940" y="369142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(4, 4096)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48" name="Rectangle 47">
            <a:extLst>
              <a:ext uri="{FF2B5EF4-FFF2-40B4-BE49-F238E27FC236}">
                <a16:creationId xmlns:a16="http://schemas.microsoft.com/office/drawing/2014/main" id="{597C0500-9E1C-6CC0-6B36-FF26429B9EB5}"/>
              </a:ext>
            </a:extLst>
          </p:cNvPr>
          <p:cNvSpPr/>
          <p:nvPr/>
        </p:nvSpPr>
        <p:spPr>
          <a:xfrm rot="16200000">
            <a:off x="3022347"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(4096, 4)</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FFD28E3C-7AB1-CD73-0B8C-6C8FA5091659}"/>
              </a:ext>
            </a:extLst>
          </p:cNvPr>
          <p:cNvSpPr/>
          <p:nvPr/>
        </p:nvSpPr>
        <p:spPr>
          <a:xfrm>
            <a:off x="5755631"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85066D-5014-8C1A-BF6A-A291BDC029D2}"/>
              </a:ext>
            </a:extLst>
          </p:cNvPr>
          <p:cNvSpPr/>
          <p:nvPr/>
        </p:nvSpPr>
        <p:spPr>
          <a:xfrm>
            <a:off x="5994913" y="209607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A18DA65-C205-736C-C0FC-D4C3AA5D1796}"/>
              </a:ext>
            </a:extLst>
          </p:cNvPr>
          <p:cNvSpPr/>
          <p:nvPr/>
        </p:nvSpPr>
        <p:spPr>
          <a:xfrm>
            <a:off x="6234195" y="209607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3400477-4886-A40D-938E-E214FDC46A18}"/>
              </a:ext>
            </a:extLst>
          </p:cNvPr>
          <p:cNvSpPr/>
          <p:nvPr/>
        </p:nvSpPr>
        <p:spPr>
          <a:xfrm>
            <a:off x="5994913" y="2537200"/>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A26AF60-C463-EB9C-B5EA-4566462CC7F8}"/>
              </a:ext>
            </a:extLst>
          </p:cNvPr>
          <p:cNvSpPr/>
          <p:nvPr/>
        </p:nvSpPr>
        <p:spPr>
          <a:xfrm>
            <a:off x="6234195" y="253720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3362485-0740-E7FC-221E-B47B4468AE3E}"/>
              </a:ext>
            </a:extLst>
          </p:cNvPr>
          <p:cNvSpPr/>
          <p:nvPr/>
        </p:nvSpPr>
        <p:spPr>
          <a:xfrm>
            <a:off x="5755631"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5994913" y="29783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ED5882E-9726-3BB2-FAEC-748467E2B7E9}"/>
              </a:ext>
            </a:extLst>
          </p:cNvPr>
          <p:cNvSpPr/>
          <p:nvPr/>
        </p:nvSpPr>
        <p:spPr>
          <a:xfrm>
            <a:off x="6234195" y="297832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516349"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E5E6B44-1060-04CA-E0F0-8CD9E121F479}"/>
              </a:ext>
            </a:extLst>
          </p:cNvPr>
          <p:cNvSpPr/>
          <p:nvPr/>
        </p:nvSpPr>
        <p:spPr>
          <a:xfrm>
            <a:off x="5755631"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9E090C-2919-1C24-A331-F2046880F284}"/>
              </a:ext>
            </a:extLst>
          </p:cNvPr>
          <p:cNvSpPr/>
          <p:nvPr/>
        </p:nvSpPr>
        <p:spPr>
          <a:xfrm>
            <a:off x="5994913" y="341944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29CC9F7-6515-25CA-E324-4038008924DA}"/>
              </a:ext>
            </a:extLst>
          </p:cNvPr>
          <p:cNvSpPr/>
          <p:nvPr/>
        </p:nvSpPr>
        <p:spPr>
          <a:xfrm>
            <a:off x="6234195" y="341944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E0010C9-2881-F541-0F41-26F320A01910}"/>
              </a:ext>
            </a:extLst>
          </p:cNvPr>
          <p:cNvSpPr/>
          <p:nvPr/>
        </p:nvSpPr>
        <p:spPr>
          <a:xfrm>
            <a:off x="5516349"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(4, 4)</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83" name="Rectangle 182">
            <a:extLst>
              <a:ext uri="{FF2B5EF4-FFF2-40B4-BE49-F238E27FC236}">
                <a16:creationId xmlns:a16="http://schemas.microsoft.com/office/drawing/2014/main" id="{F8C83ED4-A064-8A47-4125-EBB1E37E1087}"/>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84" name="Rectangle 183">
            <a:extLst>
              <a:ext uri="{FF2B5EF4-FFF2-40B4-BE49-F238E27FC236}">
                <a16:creationId xmlns:a16="http://schemas.microsoft.com/office/drawing/2014/main" id="{CFD8F9F2-9EB8-10EC-FC1B-64F3949C3CE8}"/>
              </a:ext>
            </a:extLst>
          </p:cNvPr>
          <p:cNvSpPr/>
          <p:nvPr/>
        </p:nvSpPr>
        <p:spPr>
          <a:xfrm>
            <a:off x="8522080" y="3686292"/>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p:sp>
        <p:nvSpPr>
          <p:cNvPr id="193" name="Rectangle 192">
            <a:extLst>
              <a:ext uri="{FF2B5EF4-FFF2-40B4-BE49-F238E27FC236}">
                <a16:creationId xmlns:a16="http://schemas.microsoft.com/office/drawing/2014/main" id="{D66CB560-3D04-7AD8-394A-A39D06F1D37E}"/>
              </a:ext>
            </a:extLst>
          </p:cNvPr>
          <p:cNvSpPr/>
          <p:nvPr/>
        </p:nvSpPr>
        <p:spPr>
          <a:xfrm>
            <a:off x="10191493" y="3173053"/>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p:sp>
        <p:nvSpPr>
          <p:cNvPr id="194" name="Rectangle 193">
            <a:extLst>
              <a:ext uri="{FF2B5EF4-FFF2-40B4-BE49-F238E27FC236}">
                <a16:creationId xmlns:a16="http://schemas.microsoft.com/office/drawing/2014/main" id="{D8C81F17-86AB-FCAB-EB4C-D152E7C61E6B}"/>
              </a:ext>
            </a:extLst>
          </p:cNvPr>
          <p:cNvSpPr/>
          <p:nvPr/>
        </p:nvSpPr>
        <p:spPr>
          <a:xfrm>
            <a:off x="10191493" y="3429674"/>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p:sp>
        <p:nvSpPr>
          <p:cNvPr id="195" name="Rectangle 194">
            <a:extLst>
              <a:ext uri="{FF2B5EF4-FFF2-40B4-BE49-F238E27FC236}">
                <a16:creationId xmlns:a16="http://schemas.microsoft.com/office/drawing/2014/main" id="{8B89AF5A-467A-4FC5-C315-F73D8EE41F53}"/>
              </a:ext>
            </a:extLst>
          </p:cNvPr>
          <p:cNvSpPr/>
          <p:nvPr/>
        </p:nvSpPr>
        <p:spPr>
          <a:xfrm>
            <a:off x="10191493" y="3686295"/>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4</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(4, 4096)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(4, 4096)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T=4</a:t>
            </a:r>
          </a:p>
        </p:txBody>
      </p:sp>
    </p:spTree>
    <p:extLst>
      <p:ext uri="{BB962C8B-B14F-4D97-AF65-F5344CB8AC3E}">
        <p14:creationId xmlns:p14="http://schemas.microsoft.com/office/powerpoint/2010/main" val="2977563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372660-7E5C-37C0-3046-29EF3766A5FD}"/>
              </a:ext>
            </a:extLst>
          </p:cNvPr>
          <p:cNvPicPr>
            <a:picLocks noChangeAspect="1"/>
          </p:cNvPicPr>
          <p:nvPr/>
        </p:nvPicPr>
        <p:blipFill>
          <a:blip r:embed="rId2"/>
          <a:stretch>
            <a:fillRect/>
          </a:stretch>
        </p:blipFill>
        <p:spPr>
          <a:xfrm>
            <a:off x="910233" y="1946698"/>
            <a:ext cx="10371534" cy="3858679"/>
          </a:xfrm>
          <a:prstGeom prst="rect">
            <a:avLst/>
          </a:prstGeom>
        </p:spPr>
      </p:pic>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Models (</a:t>
            </a:r>
            <a:r>
              <a:rPr lang="en-US" sz="3200" b="1" dirty="0" err="1">
                <a:latin typeface="Helvetica Neue" panose="02000503000000020004" pitchFamily="2" charset="0"/>
                <a:ea typeface="Helvetica Neue" panose="02000503000000020004" pitchFamily="2" charset="0"/>
                <a:cs typeface="Helvetica Neue" panose="02000503000000020004" pitchFamily="2" charset="0"/>
              </a:rPr>
              <a:t>LLaMA</a:t>
            </a:r>
            <a:r>
              <a:rPr lang="en-US" sz="3200" b="1" dirty="0">
                <a:latin typeface="Helvetica Neue" panose="02000503000000020004" pitchFamily="2" charset="0"/>
                <a:ea typeface="Helvetica Neue" panose="02000503000000020004" pitchFamily="2" charset="0"/>
                <a:cs typeface="Helvetica Neue" panose="02000503000000020004" pitchFamily="2" charset="0"/>
              </a:rPr>
              <a:t> 2)</a:t>
            </a:r>
          </a:p>
        </p:txBody>
      </p:sp>
    </p:spTree>
    <p:extLst>
      <p:ext uri="{BB962C8B-B14F-4D97-AF65-F5344CB8AC3E}">
        <p14:creationId xmlns:p14="http://schemas.microsoft.com/office/powerpoint/2010/main" val="4228480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2" name="Rectangle 11">
            <a:extLst>
              <a:ext uri="{FF2B5EF4-FFF2-40B4-BE49-F238E27FC236}">
                <a16:creationId xmlns:a16="http://schemas.microsoft.com/office/drawing/2014/main" id="{ACE13307-8EF8-5BEF-F5AE-86AF359C45C0}"/>
              </a:ext>
            </a:extLst>
          </p:cNvPr>
          <p:cNvSpPr/>
          <p:nvPr/>
        </p:nvSpPr>
        <p:spPr>
          <a:xfrm>
            <a:off x="1049940" y="343480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3" name="Rectangle 12">
            <a:extLst>
              <a:ext uri="{FF2B5EF4-FFF2-40B4-BE49-F238E27FC236}">
                <a16:creationId xmlns:a16="http://schemas.microsoft.com/office/drawing/2014/main" id="{DA49D441-6756-D141-C410-F69FFD5CD018}"/>
              </a:ext>
            </a:extLst>
          </p:cNvPr>
          <p:cNvSpPr/>
          <p:nvPr/>
        </p:nvSpPr>
        <p:spPr>
          <a:xfrm>
            <a:off x="1049940" y="369142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(4, 4096)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48" name="Rectangle 47">
            <a:extLst>
              <a:ext uri="{FF2B5EF4-FFF2-40B4-BE49-F238E27FC236}">
                <a16:creationId xmlns:a16="http://schemas.microsoft.com/office/drawing/2014/main" id="{597C0500-9E1C-6CC0-6B36-FF26429B9EB5}"/>
              </a:ext>
            </a:extLst>
          </p:cNvPr>
          <p:cNvSpPr/>
          <p:nvPr/>
        </p:nvSpPr>
        <p:spPr>
          <a:xfrm rot="16200000">
            <a:off x="3022347"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(4096, 4)</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FFD28E3C-7AB1-CD73-0B8C-6C8FA5091659}"/>
              </a:ext>
            </a:extLst>
          </p:cNvPr>
          <p:cNvSpPr/>
          <p:nvPr/>
        </p:nvSpPr>
        <p:spPr>
          <a:xfrm>
            <a:off x="5755631" y="2096077"/>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85066D-5014-8C1A-BF6A-A291BDC029D2}"/>
              </a:ext>
            </a:extLst>
          </p:cNvPr>
          <p:cNvSpPr/>
          <p:nvPr/>
        </p:nvSpPr>
        <p:spPr>
          <a:xfrm>
            <a:off x="5994913" y="2096075"/>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A18DA65-C205-736C-C0FC-D4C3AA5D1796}"/>
              </a:ext>
            </a:extLst>
          </p:cNvPr>
          <p:cNvSpPr/>
          <p:nvPr/>
        </p:nvSpPr>
        <p:spPr>
          <a:xfrm>
            <a:off x="6234195" y="2096076"/>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3400477-4886-A40D-938E-E214FDC46A18}"/>
              </a:ext>
            </a:extLst>
          </p:cNvPr>
          <p:cNvSpPr/>
          <p:nvPr/>
        </p:nvSpPr>
        <p:spPr>
          <a:xfrm>
            <a:off x="5994913" y="2537200"/>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A26AF60-C463-EB9C-B5EA-4566462CC7F8}"/>
              </a:ext>
            </a:extLst>
          </p:cNvPr>
          <p:cNvSpPr/>
          <p:nvPr/>
        </p:nvSpPr>
        <p:spPr>
          <a:xfrm>
            <a:off x="6234195" y="2537201"/>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3362485-0740-E7FC-221E-B47B4468AE3E}"/>
              </a:ext>
            </a:extLst>
          </p:cNvPr>
          <p:cNvSpPr/>
          <p:nvPr/>
        </p:nvSpPr>
        <p:spPr>
          <a:xfrm>
            <a:off x="5755631" y="2978323"/>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5994913" y="2978321"/>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ED5882E-9726-3BB2-FAEC-748467E2B7E9}"/>
              </a:ext>
            </a:extLst>
          </p:cNvPr>
          <p:cNvSpPr/>
          <p:nvPr/>
        </p:nvSpPr>
        <p:spPr>
          <a:xfrm>
            <a:off x="6234195" y="2978322"/>
            <a:ext cx="239282" cy="441127"/>
          </a:xfrm>
          <a:prstGeom prst="rect">
            <a:avLst/>
          </a:prstGeom>
          <a:solidFill>
            <a:srgbClr val="7030A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516349" y="2978323"/>
            <a:ext cx="239282" cy="441127"/>
          </a:xfrm>
          <a:prstGeom prst="rect">
            <a:avLst/>
          </a:prstGeom>
          <a:solidFill>
            <a:srgbClr val="7030A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E5E6B44-1060-04CA-E0F0-8CD9E121F479}"/>
              </a:ext>
            </a:extLst>
          </p:cNvPr>
          <p:cNvSpPr/>
          <p:nvPr/>
        </p:nvSpPr>
        <p:spPr>
          <a:xfrm>
            <a:off x="5755631"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9E090C-2919-1C24-A331-F2046880F284}"/>
              </a:ext>
            </a:extLst>
          </p:cNvPr>
          <p:cNvSpPr/>
          <p:nvPr/>
        </p:nvSpPr>
        <p:spPr>
          <a:xfrm>
            <a:off x="5994913" y="341944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29CC9F7-6515-25CA-E324-4038008924DA}"/>
              </a:ext>
            </a:extLst>
          </p:cNvPr>
          <p:cNvSpPr/>
          <p:nvPr/>
        </p:nvSpPr>
        <p:spPr>
          <a:xfrm>
            <a:off x="6234195" y="341944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E0010C9-2881-F541-0F41-26F320A01910}"/>
              </a:ext>
            </a:extLst>
          </p:cNvPr>
          <p:cNvSpPr/>
          <p:nvPr/>
        </p:nvSpPr>
        <p:spPr>
          <a:xfrm>
            <a:off x="5516349"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(4, 4)</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183" name="Rectangle 182">
            <a:extLst>
              <a:ext uri="{FF2B5EF4-FFF2-40B4-BE49-F238E27FC236}">
                <a16:creationId xmlns:a16="http://schemas.microsoft.com/office/drawing/2014/main" id="{F8C83ED4-A064-8A47-4125-EBB1E37E1087}"/>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184" name="Rectangle 183">
            <a:extLst>
              <a:ext uri="{FF2B5EF4-FFF2-40B4-BE49-F238E27FC236}">
                <a16:creationId xmlns:a16="http://schemas.microsoft.com/office/drawing/2014/main" id="{CFD8F9F2-9EB8-10EC-FC1B-64F3949C3CE8}"/>
              </a:ext>
            </a:extLst>
          </p:cNvPr>
          <p:cNvSpPr/>
          <p:nvPr/>
        </p:nvSpPr>
        <p:spPr>
          <a:xfrm>
            <a:off x="8522080" y="3686292"/>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(4, 4096)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(4, 4096)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T=4</a:t>
            </a:r>
          </a:p>
        </p:txBody>
      </p:sp>
      <p:sp>
        <p:nvSpPr>
          <p:cNvPr id="8" name="TextBox 7">
            <a:extLst>
              <a:ext uri="{FF2B5EF4-FFF2-40B4-BE49-F238E27FC236}">
                <a16:creationId xmlns:a16="http://schemas.microsoft.com/office/drawing/2014/main" id="{51BEA0B2-C49B-FFF0-EC41-643048F9647A}"/>
              </a:ext>
            </a:extLst>
          </p:cNvPr>
          <p:cNvSpPr txBox="1"/>
          <p:nvPr/>
        </p:nvSpPr>
        <p:spPr>
          <a:xfrm>
            <a:off x="1458372" y="484775"/>
            <a:ext cx="2975998" cy="461665"/>
          </a:xfrm>
          <a:prstGeom prst="rect">
            <a:avLst/>
          </a:prstGeom>
          <a:noFill/>
        </p:spPr>
        <p:txBody>
          <a:bodyPr wrap="square" rtlCol="0" anchor="ctr">
            <a:spAutoFit/>
          </a:bodyPr>
          <a:lstStyle/>
          <a:p>
            <a:pPr algn="ctr"/>
            <a:r>
              <a:rPr lang="en-US" sz="1200" dirty="0">
                <a:latin typeface="+mj-lt"/>
              </a:rPr>
              <a:t>1. We already computed these dot products in the previous steps. </a:t>
            </a:r>
            <a:r>
              <a:rPr lang="en-US" sz="1200" b="1" dirty="0"/>
              <a:t>Can we cache them?</a:t>
            </a:r>
          </a:p>
        </p:txBody>
      </p:sp>
      <p:cxnSp>
        <p:nvCxnSpPr>
          <p:cNvPr id="10" name="Straight Arrow Connector 9">
            <a:extLst>
              <a:ext uri="{FF2B5EF4-FFF2-40B4-BE49-F238E27FC236}">
                <a16:creationId xmlns:a16="http://schemas.microsoft.com/office/drawing/2014/main" id="{61701B74-398D-F878-E4F3-0FE587E12C21}"/>
              </a:ext>
            </a:extLst>
          </p:cNvPr>
          <p:cNvCxnSpPr>
            <a:stCxn id="8" idx="2"/>
          </p:cNvCxnSpPr>
          <p:nvPr/>
        </p:nvCxnSpPr>
        <p:spPr>
          <a:xfrm>
            <a:off x="2946371" y="946440"/>
            <a:ext cx="2476021" cy="1357848"/>
          </a:xfrm>
          <a:prstGeom prst="straightConnector1">
            <a:avLst/>
          </a:prstGeom>
          <a:ln w="63500">
            <a:solidFill>
              <a:srgbClr val="B898D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0E22859-806B-FB30-A3B5-B83B0C853A3E}"/>
              </a:ext>
            </a:extLst>
          </p:cNvPr>
          <p:cNvSpPr txBox="1"/>
          <p:nvPr/>
        </p:nvSpPr>
        <p:spPr>
          <a:xfrm>
            <a:off x="6279994" y="480494"/>
            <a:ext cx="4217318" cy="461665"/>
          </a:xfrm>
          <a:prstGeom prst="rect">
            <a:avLst/>
          </a:prstGeom>
          <a:noFill/>
        </p:spPr>
        <p:txBody>
          <a:bodyPr wrap="square" rtlCol="0" anchor="ctr">
            <a:spAutoFit/>
          </a:bodyPr>
          <a:lstStyle/>
          <a:p>
            <a:pPr algn="ctr"/>
            <a:r>
              <a:rPr lang="en-US" sz="1200" dirty="0">
                <a:latin typeface="+mj-lt"/>
              </a:rPr>
              <a:t>2. Since the model is causal, </a:t>
            </a:r>
            <a:r>
              <a:rPr lang="en-US" sz="1200" b="1" dirty="0"/>
              <a:t>we don’t care about the attention of a token with its successors</a:t>
            </a:r>
            <a:r>
              <a:rPr lang="en-US" sz="1200" dirty="0">
                <a:latin typeface="+mj-lt"/>
              </a:rPr>
              <a:t>, but only with the tokens before it.</a:t>
            </a:r>
            <a:endParaRPr lang="en-US" sz="1200" b="1" dirty="0"/>
          </a:p>
        </p:txBody>
      </p:sp>
      <p:cxnSp>
        <p:nvCxnSpPr>
          <p:cNvPr id="15" name="Straight Arrow Connector 14">
            <a:extLst>
              <a:ext uri="{FF2B5EF4-FFF2-40B4-BE49-F238E27FC236}">
                <a16:creationId xmlns:a16="http://schemas.microsoft.com/office/drawing/2014/main" id="{90DD9C58-A249-6A6B-1B9D-A5108A448133}"/>
              </a:ext>
            </a:extLst>
          </p:cNvPr>
          <p:cNvCxnSpPr>
            <a:cxnSpLocks/>
            <a:stCxn id="14" idx="2"/>
          </p:cNvCxnSpPr>
          <p:nvPr/>
        </p:nvCxnSpPr>
        <p:spPr>
          <a:xfrm flipH="1">
            <a:off x="6567434" y="942159"/>
            <a:ext cx="1821219" cy="1374479"/>
          </a:xfrm>
          <a:prstGeom prst="straightConnector1">
            <a:avLst/>
          </a:prstGeom>
          <a:ln w="63500">
            <a:solidFill>
              <a:srgbClr val="9C6FBE"/>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2ACD117-BF42-E8D9-F55E-189DC71D1126}"/>
              </a:ext>
            </a:extLst>
          </p:cNvPr>
          <p:cNvSpPr/>
          <p:nvPr/>
        </p:nvSpPr>
        <p:spPr>
          <a:xfrm>
            <a:off x="10191493" y="3172379"/>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p:cxnSp>
        <p:nvCxnSpPr>
          <p:cNvPr id="38" name="Straight Connector 37">
            <a:extLst>
              <a:ext uri="{FF2B5EF4-FFF2-40B4-BE49-F238E27FC236}">
                <a16:creationId xmlns:a16="http://schemas.microsoft.com/office/drawing/2014/main" id="{47792CCF-C609-2E94-CD1E-58F36E0E9101}"/>
              </a:ext>
            </a:extLst>
          </p:cNvPr>
          <p:cNvCxnSpPr>
            <a:cxnSpLocks/>
          </p:cNvCxnSpPr>
          <p:nvPr/>
        </p:nvCxnSpPr>
        <p:spPr>
          <a:xfrm>
            <a:off x="10191489" y="3172376"/>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4649A728-A60E-CBBB-A575-3468CE4FF053}"/>
              </a:ext>
            </a:extLst>
          </p:cNvPr>
          <p:cNvSpPr/>
          <p:nvPr/>
        </p:nvSpPr>
        <p:spPr>
          <a:xfrm>
            <a:off x="10191492" y="3430345"/>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p:cxnSp>
        <p:nvCxnSpPr>
          <p:cNvPr id="41" name="Straight Connector 40">
            <a:extLst>
              <a:ext uri="{FF2B5EF4-FFF2-40B4-BE49-F238E27FC236}">
                <a16:creationId xmlns:a16="http://schemas.microsoft.com/office/drawing/2014/main" id="{EE45000A-689E-FCC3-B664-4F9D21EBFE36}"/>
              </a:ext>
            </a:extLst>
          </p:cNvPr>
          <p:cNvCxnSpPr>
            <a:cxnSpLocks/>
          </p:cNvCxnSpPr>
          <p:nvPr/>
        </p:nvCxnSpPr>
        <p:spPr>
          <a:xfrm>
            <a:off x="10191488" y="3430342"/>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31403A44-E697-3D44-1FBF-0BA83932DD9D}"/>
              </a:ext>
            </a:extLst>
          </p:cNvPr>
          <p:cNvSpPr/>
          <p:nvPr/>
        </p:nvSpPr>
        <p:spPr>
          <a:xfrm>
            <a:off x="10191492" y="368629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4</a:t>
            </a:r>
          </a:p>
        </p:txBody>
      </p:sp>
      <p:sp>
        <p:nvSpPr>
          <p:cNvPr id="50" name="TextBox 49">
            <a:extLst>
              <a:ext uri="{FF2B5EF4-FFF2-40B4-BE49-F238E27FC236}">
                <a16:creationId xmlns:a16="http://schemas.microsoft.com/office/drawing/2014/main" id="{ACF65D1A-5BBF-7E04-EE41-C90996183D92}"/>
              </a:ext>
            </a:extLst>
          </p:cNvPr>
          <p:cNvSpPr txBox="1"/>
          <p:nvPr/>
        </p:nvSpPr>
        <p:spPr>
          <a:xfrm>
            <a:off x="8088173" y="1307439"/>
            <a:ext cx="3892986" cy="461665"/>
          </a:xfrm>
          <a:prstGeom prst="rect">
            <a:avLst/>
          </a:prstGeom>
          <a:noFill/>
        </p:spPr>
        <p:txBody>
          <a:bodyPr wrap="square" rtlCol="0" anchor="ctr">
            <a:spAutoFit/>
          </a:bodyPr>
          <a:lstStyle/>
          <a:p>
            <a:pPr algn="ctr"/>
            <a:r>
              <a:rPr lang="en-US" sz="1200" dirty="0">
                <a:latin typeface="+mj-lt"/>
              </a:rPr>
              <a:t>3. </a:t>
            </a:r>
            <a:r>
              <a:rPr lang="en-US" sz="1200" b="1" dirty="0"/>
              <a:t>We don’t care about these</a:t>
            </a:r>
            <a:r>
              <a:rPr lang="en-US" sz="1200" dirty="0">
                <a:latin typeface="+mj-lt"/>
              </a:rPr>
              <a:t>, as we want to predict the next token and we have already predicted the previous ones.</a:t>
            </a:r>
            <a:endParaRPr lang="en-US" sz="1200" b="1" dirty="0"/>
          </a:p>
        </p:txBody>
      </p:sp>
      <p:cxnSp>
        <p:nvCxnSpPr>
          <p:cNvPr id="51" name="Straight Arrow Connector 50">
            <a:extLst>
              <a:ext uri="{FF2B5EF4-FFF2-40B4-BE49-F238E27FC236}">
                <a16:creationId xmlns:a16="http://schemas.microsoft.com/office/drawing/2014/main" id="{5D1F74B1-C320-1F10-DF64-9C7C1CFB57A9}"/>
              </a:ext>
            </a:extLst>
          </p:cNvPr>
          <p:cNvCxnSpPr>
            <a:cxnSpLocks/>
            <a:stCxn id="50" idx="2"/>
          </p:cNvCxnSpPr>
          <p:nvPr/>
        </p:nvCxnSpPr>
        <p:spPr>
          <a:xfrm>
            <a:off x="10034666" y="1769104"/>
            <a:ext cx="156823" cy="1049666"/>
          </a:xfrm>
          <a:prstGeom prst="straightConnector1">
            <a:avLst/>
          </a:prstGeom>
          <a:ln w="63500">
            <a:solidFill>
              <a:srgbClr val="FFB996"/>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0D066A4-4A23-9D66-5A7C-8A8347EB4F94}"/>
              </a:ext>
            </a:extLst>
          </p:cNvPr>
          <p:cNvSpPr txBox="1"/>
          <p:nvPr/>
        </p:nvSpPr>
        <p:spPr>
          <a:xfrm>
            <a:off x="5755631" y="4862961"/>
            <a:ext cx="1885490" cy="461665"/>
          </a:xfrm>
          <a:prstGeom prst="rect">
            <a:avLst/>
          </a:prstGeom>
          <a:noFill/>
        </p:spPr>
        <p:txBody>
          <a:bodyPr wrap="square" rtlCol="0" anchor="ctr">
            <a:spAutoFit/>
          </a:bodyPr>
          <a:lstStyle/>
          <a:p>
            <a:pPr algn="ctr"/>
            <a:r>
              <a:rPr lang="en-US" sz="1200" dirty="0">
                <a:latin typeface="+mj-lt"/>
              </a:rPr>
              <a:t>4. </a:t>
            </a:r>
            <a:r>
              <a:rPr lang="en-US" sz="1200" b="1" dirty="0"/>
              <a:t>We are only interested in this last row!</a:t>
            </a:r>
          </a:p>
        </p:txBody>
      </p:sp>
      <p:cxnSp>
        <p:nvCxnSpPr>
          <p:cNvPr id="62" name="Straight Arrow Connector 61">
            <a:extLst>
              <a:ext uri="{FF2B5EF4-FFF2-40B4-BE49-F238E27FC236}">
                <a16:creationId xmlns:a16="http://schemas.microsoft.com/office/drawing/2014/main" id="{B4B20AE4-F0C1-1E26-AED2-08AC9865E102}"/>
              </a:ext>
            </a:extLst>
          </p:cNvPr>
          <p:cNvCxnSpPr>
            <a:cxnSpLocks/>
            <a:stCxn id="61" idx="0"/>
          </p:cNvCxnSpPr>
          <p:nvPr/>
        </p:nvCxnSpPr>
        <p:spPr>
          <a:xfrm flipH="1" flipV="1">
            <a:off x="6015416" y="3942913"/>
            <a:ext cx="682960" cy="920048"/>
          </a:xfrm>
          <a:prstGeom prst="straightConnector1">
            <a:avLst/>
          </a:prstGeom>
          <a:ln w="63500">
            <a:solidFill>
              <a:srgbClr val="EECE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698495-4ED0-692B-FF38-DDB6BFC3D832}"/>
              </a:ext>
            </a:extLst>
          </p:cNvPr>
          <p:cNvCxnSpPr>
            <a:cxnSpLocks/>
          </p:cNvCxnSpPr>
          <p:nvPr/>
        </p:nvCxnSpPr>
        <p:spPr>
          <a:xfrm>
            <a:off x="10191489" y="2916429"/>
            <a:ext cx="1155600" cy="25107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EC4ED1A-2018-13AC-F8E7-B57B47CD6774}"/>
              </a:ext>
            </a:extLst>
          </p:cNvPr>
          <p:cNvCxnSpPr>
            <a:cxnSpLocks/>
          </p:cNvCxnSpPr>
          <p:nvPr/>
        </p:nvCxnSpPr>
        <p:spPr>
          <a:xfrm flipV="1">
            <a:off x="10191488" y="2922779"/>
            <a:ext cx="1155601" cy="24472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09F7604-C3A4-A247-1869-C5988E199B3F}"/>
              </a:ext>
            </a:extLst>
          </p:cNvPr>
          <p:cNvCxnSpPr>
            <a:cxnSpLocks/>
          </p:cNvCxnSpPr>
          <p:nvPr/>
        </p:nvCxnSpPr>
        <p:spPr>
          <a:xfrm flipV="1">
            <a:off x="10191489" y="3178726"/>
            <a:ext cx="1155600" cy="25540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0DE1085-F0A7-3CE1-BA5A-A4BB43C8EAFE}"/>
              </a:ext>
            </a:extLst>
          </p:cNvPr>
          <p:cNvCxnSpPr>
            <a:cxnSpLocks/>
          </p:cNvCxnSpPr>
          <p:nvPr/>
        </p:nvCxnSpPr>
        <p:spPr>
          <a:xfrm flipV="1">
            <a:off x="10191488" y="3434128"/>
            <a:ext cx="1155407" cy="247286"/>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8758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3C95A-44B8-BF9B-A5EE-1FDAEDCABB6A}"/>
              </a:ext>
            </a:extLst>
          </p:cNvPr>
          <p:cNvPicPr>
            <a:picLocks noChangeAspect="1"/>
          </p:cNvPicPr>
          <p:nvPr/>
        </p:nvPicPr>
        <p:blipFill>
          <a:blip r:embed="rId2"/>
          <a:stretch>
            <a:fillRect/>
          </a:stretch>
        </p:blipFill>
        <p:spPr>
          <a:xfrm>
            <a:off x="3035300" y="82550"/>
            <a:ext cx="6121400" cy="6692900"/>
          </a:xfrm>
          <a:prstGeom prst="rect">
            <a:avLst/>
          </a:prstGeom>
        </p:spPr>
      </p:pic>
    </p:spTree>
    <p:extLst>
      <p:ext uri="{BB962C8B-B14F-4D97-AF65-F5344CB8AC3E}">
        <p14:creationId xmlns:p14="http://schemas.microsoft.com/office/powerpoint/2010/main" val="3431308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with KV-Cache</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a:extLst>
              <a:ext uri="{FF2B5EF4-FFF2-40B4-BE49-F238E27FC236}">
                <a16:creationId xmlns:a16="http://schemas.microsoft.com/office/drawing/2014/main" id="{A5806BF6-0249-E715-DBF1-8041A0AD5B0A}"/>
              </a:ext>
            </a:extLst>
          </p:cNvPr>
          <p:cNvSpPr/>
          <p:nvPr/>
        </p:nvSpPr>
        <p:spPr>
          <a:xfrm>
            <a:off x="1049940" y="2921560"/>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(1, 4096)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(4096, 1)</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65" name="Rectangle 64">
            <a:extLst>
              <a:ext uri="{FF2B5EF4-FFF2-40B4-BE49-F238E27FC236}">
                <a16:creationId xmlns:a16="http://schemas.microsoft.com/office/drawing/2014/main" id="{352C4A48-ADFA-C53A-38D5-2F08B06FC09E}"/>
              </a:ext>
            </a:extLst>
          </p:cNvPr>
          <p:cNvSpPr/>
          <p:nvPr/>
        </p:nvSpPr>
        <p:spPr>
          <a:xfrm>
            <a:off x="5516349" y="2096077"/>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(1, 1)</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1" name="Rectangle 180">
            <a:extLst>
              <a:ext uri="{FF2B5EF4-FFF2-40B4-BE49-F238E27FC236}">
                <a16:creationId xmlns:a16="http://schemas.microsoft.com/office/drawing/2014/main" id="{0B6A0E28-6CB8-9FAF-0E1D-B3E9DA387841}"/>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2" name="Rectangle 191">
            <a:extLst>
              <a:ext uri="{FF2B5EF4-FFF2-40B4-BE49-F238E27FC236}">
                <a16:creationId xmlns:a16="http://schemas.microsoft.com/office/drawing/2014/main" id="{D565B186-1B45-2C88-B67F-42A5D9FE586D}"/>
              </a:ext>
            </a:extLst>
          </p:cNvPr>
          <p:cNvSpPr/>
          <p:nvPr/>
        </p:nvSpPr>
        <p:spPr>
          <a:xfrm>
            <a:off x="10191493" y="2916432"/>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1</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(1, 4096)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(1, 4096)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88A11B0C-137A-F02B-EE77-370D93EF025A}"/>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T=1</a:t>
            </a:r>
          </a:p>
        </p:txBody>
      </p:sp>
    </p:spTree>
    <p:extLst>
      <p:ext uri="{BB962C8B-B14F-4D97-AF65-F5344CB8AC3E}">
        <p14:creationId xmlns:p14="http://schemas.microsoft.com/office/powerpoint/2010/main" val="1112207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with KV-Cache</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CC8AF82-F65E-4122-8E31-96A74577471C}"/>
              </a:ext>
            </a:extLst>
          </p:cNvPr>
          <p:cNvSpPr/>
          <p:nvPr/>
        </p:nvSpPr>
        <p:spPr>
          <a:xfrm>
            <a:off x="1049940" y="3178181"/>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(2, 4096)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102" name="Rectangle 101">
            <a:extLst>
              <a:ext uri="{FF2B5EF4-FFF2-40B4-BE49-F238E27FC236}">
                <a16:creationId xmlns:a16="http://schemas.microsoft.com/office/drawing/2014/main" id="{0C36A4FE-4195-6147-A64E-7F16EAF0516C}"/>
              </a:ext>
            </a:extLst>
          </p:cNvPr>
          <p:cNvSpPr/>
          <p:nvPr/>
        </p:nvSpPr>
        <p:spPr>
          <a:xfrm>
            <a:off x="5755631"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8740850-FDD6-D8A2-82B3-383DF5BC57E2}"/>
              </a:ext>
            </a:extLst>
          </p:cNvPr>
          <p:cNvSpPr/>
          <p:nvPr/>
        </p:nvSpPr>
        <p:spPr>
          <a:xfrm>
            <a:off x="5516349" y="2537202"/>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(2, 2)</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2" name="Rectangle 181">
            <a:extLst>
              <a:ext uri="{FF2B5EF4-FFF2-40B4-BE49-F238E27FC236}">
                <a16:creationId xmlns:a16="http://schemas.microsoft.com/office/drawing/2014/main" id="{2D78912E-8D9D-4186-4002-057DE2D2E5A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3" name="Rectangle 192">
            <a:extLst>
              <a:ext uri="{FF2B5EF4-FFF2-40B4-BE49-F238E27FC236}">
                <a16:creationId xmlns:a16="http://schemas.microsoft.com/office/drawing/2014/main" id="{D66CB560-3D04-7AD8-394A-A39D06F1D37E}"/>
              </a:ext>
            </a:extLst>
          </p:cNvPr>
          <p:cNvSpPr/>
          <p:nvPr/>
        </p:nvSpPr>
        <p:spPr>
          <a:xfrm>
            <a:off x="10191493" y="3173053"/>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2</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(2, 4096)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(2, 4096)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T=2</a:t>
            </a:r>
          </a:p>
        </p:txBody>
      </p:sp>
      <p:sp>
        <p:nvSpPr>
          <p:cNvPr id="5" name="Rectangle 4">
            <a:extLst>
              <a:ext uri="{FF2B5EF4-FFF2-40B4-BE49-F238E27FC236}">
                <a16:creationId xmlns:a16="http://schemas.microsoft.com/office/drawing/2014/main" id="{C0117850-9742-1F35-9228-D4CA43625E26}"/>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Tree>
    <p:extLst>
      <p:ext uri="{BB962C8B-B14F-4D97-AF65-F5344CB8AC3E}">
        <p14:creationId xmlns:p14="http://schemas.microsoft.com/office/powerpoint/2010/main" val="2035810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with KV-Cache</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CE13307-8EF8-5BEF-F5AE-86AF359C45C0}"/>
              </a:ext>
            </a:extLst>
          </p:cNvPr>
          <p:cNvSpPr/>
          <p:nvPr/>
        </p:nvSpPr>
        <p:spPr>
          <a:xfrm>
            <a:off x="1049940" y="343480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(3, 4096)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(4096, 3)</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111" name="Rectangle 110">
            <a:extLst>
              <a:ext uri="{FF2B5EF4-FFF2-40B4-BE49-F238E27FC236}">
                <a16:creationId xmlns:a16="http://schemas.microsoft.com/office/drawing/2014/main" id="{E3362485-0740-E7FC-221E-B47B4468AE3E}"/>
              </a:ext>
            </a:extLst>
          </p:cNvPr>
          <p:cNvSpPr/>
          <p:nvPr/>
        </p:nvSpPr>
        <p:spPr>
          <a:xfrm>
            <a:off x="5755631"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9F03BC-E84D-CD42-F66E-1E2A9A7C25DA}"/>
              </a:ext>
            </a:extLst>
          </p:cNvPr>
          <p:cNvSpPr/>
          <p:nvPr/>
        </p:nvSpPr>
        <p:spPr>
          <a:xfrm>
            <a:off x="5994913" y="2978321"/>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7AA32B3-46C8-9DCB-7828-420F2D01640B}"/>
              </a:ext>
            </a:extLst>
          </p:cNvPr>
          <p:cNvSpPr/>
          <p:nvPr/>
        </p:nvSpPr>
        <p:spPr>
          <a:xfrm>
            <a:off x="5516349" y="2978323"/>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(3, 3)</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3" name="Rectangle 182">
            <a:extLst>
              <a:ext uri="{FF2B5EF4-FFF2-40B4-BE49-F238E27FC236}">
                <a16:creationId xmlns:a16="http://schemas.microsoft.com/office/drawing/2014/main" id="{F8C83ED4-A064-8A47-4125-EBB1E37E1087}"/>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4" name="Rectangle 193">
            <a:extLst>
              <a:ext uri="{FF2B5EF4-FFF2-40B4-BE49-F238E27FC236}">
                <a16:creationId xmlns:a16="http://schemas.microsoft.com/office/drawing/2014/main" id="{D8C81F17-86AB-FCAB-EB4C-D152E7C61E6B}"/>
              </a:ext>
            </a:extLst>
          </p:cNvPr>
          <p:cNvSpPr/>
          <p:nvPr/>
        </p:nvSpPr>
        <p:spPr>
          <a:xfrm>
            <a:off x="10191493" y="3429674"/>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3</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(3, 4096)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(3, 4096)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T=3</a:t>
            </a:r>
          </a:p>
        </p:txBody>
      </p:sp>
      <p:sp>
        <p:nvSpPr>
          <p:cNvPr id="5" name="Rectangle 4">
            <a:extLst>
              <a:ext uri="{FF2B5EF4-FFF2-40B4-BE49-F238E27FC236}">
                <a16:creationId xmlns:a16="http://schemas.microsoft.com/office/drawing/2014/main" id="{2C4A0AAC-7179-9943-1AEA-E14D06CAF4D3}"/>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6" name="Rectangle 5">
            <a:extLst>
              <a:ext uri="{FF2B5EF4-FFF2-40B4-BE49-F238E27FC236}">
                <a16:creationId xmlns:a16="http://schemas.microsoft.com/office/drawing/2014/main" id="{69B6F158-442C-329F-556B-C8EDB20F4E54}"/>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Tree>
    <p:extLst>
      <p:ext uri="{BB962C8B-B14F-4D97-AF65-F5344CB8AC3E}">
        <p14:creationId xmlns:p14="http://schemas.microsoft.com/office/powerpoint/2010/main" val="2936811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Self-Attention with KV-Cache</a:t>
            </a:r>
          </a:p>
        </p:txBody>
      </p:sp>
      <p:sp>
        <p:nvSpPr>
          <p:cNvPr id="2" name="Double Bracket 1">
            <a:extLst>
              <a:ext uri="{FF2B5EF4-FFF2-40B4-BE49-F238E27FC236}">
                <a16:creationId xmlns:a16="http://schemas.microsoft.com/office/drawing/2014/main" id="{4F496DC2-C7FF-BA6E-41A4-92F5F96CA4A5}"/>
              </a:ext>
            </a:extLst>
          </p:cNvPr>
          <p:cNvSpPr/>
          <p:nvPr/>
        </p:nvSpPr>
        <p:spPr>
          <a:xfrm>
            <a:off x="763856" y="1720754"/>
            <a:ext cx="7230360" cy="4720745"/>
          </a:xfrm>
          <a:prstGeom prst="bracketPair">
            <a:avLst>
              <a:gd name="adj" fmla="val 5856"/>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A49D441-6756-D141-C410-F69FFD5CD018}"/>
              </a:ext>
            </a:extLst>
          </p:cNvPr>
          <p:cNvSpPr/>
          <p:nvPr/>
        </p:nvSpPr>
        <p:spPr>
          <a:xfrm>
            <a:off x="1049940" y="3691422"/>
            <a:ext cx="1155403" cy="256621"/>
          </a:xfrm>
          <a:prstGeom prst="rect">
            <a:avLst/>
          </a:prstGeom>
          <a:solidFill>
            <a:srgbClr val="FFA6A8">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49119A-6F5D-51C7-3624-9B149D291CEB}"/>
                  </a:ext>
                </a:extLst>
              </p:cNvPr>
              <p:cNvSpPr txBox="1"/>
              <p:nvPr/>
            </p:nvSpPr>
            <p:spPr>
              <a:xfrm>
                <a:off x="1049940"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9" name="TextBox 18">
                <a:extLst>
                  <a:ext uri="{FF2B5EF4-FFF2-40B4-BE49-F238E27FC236}">
                    <a16:creationId xmlns:a16="http://schemas.microsoft.com/office/drawing/2014/main" id="{4449119A-6F5D-51C7-3624-9B149D291CEB}"/>
                  </a:ext>
                </a:extLst>
              </p:cNvPr>
              <p:cNvSpPr txBox="1">
                <a:spLocks noRot="1" noChangeAspect="1" noMove="1" noResize="1" noEditPoints="1" noAdjustHandles="1" noChangeArrowheads="1" noChangeShapeType="1" noTextEdit="1"/>
              </p:cNvSpPr>
              <p:nvPr/>
            </p:nvSpPr>
            <p:spPr>
              <a:xfrm>
                <a:off x="1049940" y="2368359"/>
                <a:ext cx="1155403" cy="369332"/>
              </a:xfrm>
              <a:prstGeom prst="rect">
                <a:avLst/>
              </a:prstGeom>
              <a:blipFill>
                <a:blip r:embed="rId2"/>
                <a:stretch>
                  <a:fillRect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31BE8AF-FC30-7529-FB09-74F9CF317E1E}"/>
              </a:ext>
            </a:extLst>
          </p:cNvPr>
          <p:cNvSpPr txBox="1"/>
          <p:nvPr/>
        </p:nvSpPr>
        <p:spPr>
          <a:xfrm>
            <a:off x="1049940" y="5420824"/>
            <a:ext cx="1155403" cy="276999"/>
          </a:xfrm>
          <a:prstGeom prst="rect">
            <a:avLst/>
          </a:prstGeom>
          <a:noFill/>
        </p:spPr>
        <p:txBody>
          <a:bodyPr wrap="square" rtlCol="0" anchor="ctr">
            <a:spAutoFit/>
          </a:bodyPr>
          <a:lstStyle/>
          <a:p>
            <a:pPr algn="ctr"/>
            <a:r>
              <a:rPr lang="en-US" sz="1200" dirty="0">
                <a:latin typeface="+mj-lt"/>
              </a:rPr>
              <a:t>(4, 4096)</a:t>
            </a:r>
          </a:p>
        </p:txBody>
      </p:sp>
      <p:sp>
        <p:nvSpPr>
          <p:cNvPr id="45" name="Rectangle 44">
            <a:extLst>
              <a:ext uri="{FF2B5EF4-FFF2-40B4-BE49-F238E27FC236}">
                <a16:creationId xmlns:a16="http://schemas.microsoft.com/office/drawing/2014/main" id="{529B058F-FA81-ECAE-BB6B-A4277FD5D038}"/>
              </a:ext>
            </a:extLst>
          </p:cNvPr>
          <p:cNvSpPr/>
          <p:nvPr/>
        </p:nvSpPr>
        <p:spPr>
          <a:xfrm rot="16200000">
            <a:off x="2252485"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
        <p:nvSpPr>
          <p:cNvPr id="46" name="Rectangle 45">
            <a:extLst>
              <a:ext uri="{FF2B5EF4-FFF2-40B4-BE49-F238E27FC236}">
                <a16:creationId xmlns:a16="http://schemas.microsoft.com/office/drawing/2014/main" id="{E65EDB4D-B4CA-22E6-06AB-470F5697BB14}"/>
              </a:ext>
            </a:extLst>
          </p:cNvPr>
          <p:cNvSpPr/>
          <p:nvPr/>
        </p:nvSpPr>
        <p:spPr>
          <a:xfrm rot="16200000">
            <a:off x="250910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47" name="Rectangle 46">
            <a:extLst>
              <a:ext uri="{FF2B5EF4-FFF2-40B4-BE49-F238E27FC236}">
                <a16:creationId xmlns:a16="http://schemas.microsoft.com/office/drawing/2014/main" id="{54F6709C-02E1-A84D-D848-731CCD3FE313}"/>
              </a:ext>
            </a:extLst>
          </p:cNvPr>
          <p:cNvSpPr/>
          <p:nvPr/>
        </p:nvSpPr>
        <p:spPr>
          <a:xfrm rot="16200000">
            <a:off x="2765726"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48" name="Rectangle 47">
            <a:extLst>
              <a:ext uri="{FF2B5EF4-FFF2-40B4-BE49-F238E27FC236}">
                <a16:creationId xmlns:a16="http://schemas.microsoft.com/office/drawing/2014/main" id="{597C0500-9E1C-6CC0-6B36-FF26429B9EB5}"/>
              </a:ext>
            </a:extLst>
          </p:cNvPr>
          <p:cNvSpPr/>
          <p:nvPr/>
        </p:nvSpPr>
        <p:spPr>
          <a:xfrm rot="16200000">
            <a:off x="3022347" y="4076353"/>
            <a:ext cx="1155403" cy="256621"/>
          </a:xfrm>
          <a:prstGeom prst="rect">
            <a:avLst/>
          </a:prstGeom>
          <a:solidFill>
            <a:srgbClr val="D4F5F3">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6892665-1D48-8FC5-1D23-C2586170B502}"/>
                  </a:ext>
                </a:extLst>
              </p:cNvPr>
              <p:cNvSpPr txBox="1"/>
              <p:nvPr/>
            </p:nvSpPr>
            <p:spPr>
              <a:xfrm>
                <a:off x="3278967"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54" name="TextBox 53">
                <a:extLst>
                  <a:ext uri="{FF2B5EF4-FFF2-40B4-BE49-F238E27FC236}">
                    <a16:creationId xmlns:a16="http://schemas.microsoft.com/office/drawing/2014/main" id="{26892665-1D48-8FC5-1D23-C2586170B502}"/>
                  </a:ext>
                </a:extLst>
              </p:cNvPr>
              <p:cNvSpPr txBox="1">
                <a:spLocks noRot="1" noChangeAspect="1" noMove="1" noResize="1" noEditPoints="1" noAdjustHandles="1" noChangeArrowheads="1" noChangeShapeType="1" noTextEdit="1"/>
              </p:cNvSpPr>
              <p:nvPr/>
            </p:nvSpPr>
            <p:spPr>
              <a:xfrm>
                <a:off x="3278967" y="2368359"/>
                <a:ext cx="1155403" cy="369332"/>
              </a:xfrm>
              <a:prstGeom prst="rect">
                <a:avLst/>
              </a:prstGeom>
              <a:blipFill>
                <a:blip r:embed="rId3"/>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2D1B7D3B-57DB-07DB-1A41-0A8765DE20BA}"/>
              </a:ext>
            </a:extLst>
          </p:cNvPr>
          <p:cNvSpPr txBox="1"/>
          <p:nvPr/>
        </p:nvSpPr>
        <p:spPr>
          <a:xfrm>
            <a:off x="3278967" y="5420823"/>
            <a:ext cx="1155403" cy="276999"/>
          </a:xfrm>
          <a:prstGeom prst="rect">
            <a:avLst/>
          </a:prstGeom>
          <a:noFill/>
        </p:spPr>
        <p:txBody>
          <a:bodyPr wrap="square" rtlCol="0" anchor="ctr">
            <a:spAutoFit/>
          </a:bodyPr>
          <a:lstStyle/>
          <a:p>
            <a:pPr algn="ctr"/>
            <a:r>
              <a:rPr lang="en-US" sz="1200" dirty="0">
                <a:latin typeface="+mj-lt"/>
              </a:rPr>
              <a:t>(4096, 4)</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0480A6E-B1C7-3FEB-9424-72E45E5461D7}"/>
                  </a:ext>
                </a:extLst>
              </p:cNvPr>
              <p:cNvSpPr txBox="1"/>
              <p:nvPr/>
            </p:nvSpPr>
            <p:spPr>
              <a:xfrm>
                <a:off x="2205343" y="388655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E0480A6E-B1C7-3FEB-9424-72E45E5461D7}"/>
                  </a:ext>
                </a:extLst>
              </p:cNvPr>
              <p:cNvSpPr txBox="1">
                <a:spLocks noRot="1" noChangeAspect="1" noMove="1" noResize="1" noEditPoints="1" noAdjustHandles="1" noChangeArrowheads="1" noChangeShapeType="1" noTextEdit="1"/>
              </p:cNvSpPr>
              <p:nvPr/>
            </p:nvSpPr>
            <p:spPr>
              <a:xfrm>
                <a:off x="2205343" y="3886556"/>
                <a:ext cx="496532" cy="369332"/>
              </a:xfrm>
              <a:prstGeom prst="rect">
                <a:avLst/>
              </a:prstGeom>
              <a:blipFill>
                <a:blip r:embed="rId4"/>
                <a:stretch>
                  <a:fillRect/>
                </a:stretch>
              </a:blipFill>
            </p:spPr>
            <p:txBody>
              <a:bodyPr/>
              <a:lstStyle/>
              <a:p>
                <a:r>
                  <a:rPr lang="en-US">
                    <a:noFill/>
                  </a:rPr>
                  <a:t> </a:t>
                </a:r>
              </a:p>
            </p:txBody>
          </p:sp>
        </mc:Fallback>
      </mc:AlternateContent>
      <p:sp>
        <p:nvSpPr>
          <p:cNvPr id="120" name="Rectangle 119">
            <a:extLst>
              <a:ext uri="{FF2B5EF4-FFF2-40B4-BE49-F238E27FC236}">
                <a16:creationId xmlns:a16="http://schemas.microsoft.com/office/drawing/2014/main" id="{8E5E6B44-1060-04CA-E0F0-8CD9E121F479}"/>
              </a:ext>
            </a:extLst>
          </p:cNvPr>
          <p:cNvSpPr/>
          <p:nvPr/>
        </p:nvSpPr>
        <p:spPr>
          <a:xfrm>
            <a:off x="5755631"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9E090C-2919-1C24-A331-F2046880F284}"/>
              </a:ext>
            </a:extLst>
          </p:cNvPr>
          <p:cNvSpPr/>
          <p:nvPr/>
        </p:nvSpPr>
        <p:spPr>
          <a:xfrm>
            <a:off x="5994913" y="3419444"/>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29CC9F7-6515-25CA-E324-4038008924DA}"/>
              </a:ext>
            </a:extLst>
          </p:cNvPr>
          <p:cNvSpPr/>
          <p:nvPr/>
        </p:nvSpPr>
        <p:spPr>
          <a:xfrm>
            <a:off x="6234195" y="3419445"/>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E0010C9-2881-F541-0F41-26F320A01910}"/>
              </a:ext>
            </a:extLst>
          </p:cNvPr>
          <p:cNvSpPr/>
          <p:nvPr/>
        </p:nvSpPr>
        <p:spPr>
          <a:xfrm>
            <a:off x="5516349" y="3419446"/>
            <a:ext cx="239282" cy="441127"/>
          </a:xfrm>
          <a:prstGeom prst="rect">
            <a:avLst/>
          </a:prstGeom>
          <a:solidFill>
            <a:srgbClr val="DB9EFB">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0399C6-5112-8528-6E04-8995FFC7111B}"/>
                  </a:ext>
                </a:extLst>
              </p:cNvPr>
              <p:cNvSpPr txBox="1"/>
              <p:nvPr/>
            </p:nvSpPr>
            <p:spPr>
              <a:xfrm>
                <a:off x="5019817" y="3897387"/>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5" name="TextBox 174">
                <a:extLst>
                  <a:ext uri="{FF2B5EF4-FFF2-40B4-BE49-F238E27FC236}">
                    <a16:creationId xmlns:a16="http://schemas.microsoft.com/office/drawing/2014/main" id="{4C0399C6-5112-8528-6E04-8995FFC7111B}"/>
                  </a:ext>
                </a:extLst>
              </p:cNvPr>
              <p:cNvSpPr txBox="1">
                <a:spLocks noRot="1" noChangeAspect="1" noMove="1" noResize="1" noEditPoints="1" noAdjustHandles="1" noChangeArrowheads="1" noChangeShapeType="1" noTextEdit="1"/>
              </p:cNvSpPr>
              <p:nvPr/>
            </p:nvSpPr>
            <p:spPr>
              <a:xfrm>
                <a:off x="5019817" y="3897387"/>
                <a:ext cx="496532" cy="369332"/>
              </a:xfrm>
              <a:prstGeom prst="rect">
                <a:avLst/>
              </a:prstGeom>
              <a:blipFill>
                <a:blip r:embed="rId5"/>
                <a:stretch>
                  <a:fillRect/>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0199B10C-C2CF-860F-EC53-0A589F941B1D}"/>
              </a:ext>
            </a:extLst>
          </p:cNvPr>
          <p:cNvSpPr txBox="1"/>
          <p:nvPr/>
        </p:nvSpPr>
        <p:spPr>
          <a:xfrm>
            <a:off x="6015416" y="6213661"/>
            <a:ext cx="1155403" cy="276999"/>
          </a:xfrm>
          <a:prstGeom prst="rect">
            <a:avLst/>
          </a:prstGeom>
          <a:noFill/>
        </p:spPr>
        <p:txBody>
          <a:bodyPr wrap="square" rtlCol="0" anchor="ctr">
            <a:spAutoFit/>
          </a:bodyPr>
          <a:lstStyle/>
          <a:p>
            <a:pPr algn="ctr"/>
            <a:r>
              <a:rPr lang="en-US" sz="1200" dirty="0">
                <a:latin typeface="+mj-lt"/>
              </a:rPr>
              <a:t>(4, 4)</a:t>
            </a: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6848BE6-18E5-BAEC-98EB-84459CDCCE0B}"/>
                  </a:ext>
                </a:extLst>
              </p:cNvPr>
              <p:cNvSpPr txBox="1"/>
              <p:nvPr/>
            </p:nvSpPr>
            <p:spPr>
              <a:xfrm>
                <a:off x="6279994" y="1574980"/>
                <a:ext cx="6262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US" dirty="0"/>
              </a:p>
            </p:txBody>
          </p:sp>
        </mc:Choice>
        <mc:Fallback xmlns="">
          <p:sp>
            <p:nvSpPr>
              <p:cNvPr id="178" name="TextBox 177">
                <a:extLst>
                  <a:ext uri="{FF2B5EF4-FFF2-40B4-BE49-F238E27FC236}">
                    <a16:creationId xmlns:a16="http://schemas.microsoft.com/office/drawing/2014/main" id="{C6848BE6-18E5-BAEC-98EB-84459CDCCE0B}"/>
                  </a:ext>
                </a:extLst>
              </p:cNvPr>
              <p:cNvSpPr txBox="1">
                <a:spLocks noRot="1" noChangeAspect="1" noMove="1" noResize="1" noEditPoints="1" noAdjustHandles="1" noChangeArrowheads="1" noChangeShapeType="1" noTextEdit="1"/>
              </p:cNvSpPr>
              <p:nvPr/>
            </p:nvSpPr>
            <p:spPr>
              <a:xfrm>
                <a:off x="6279994" y="1574980"/>
                <a:ext cx="626245" cy="369332"/>
              </a:xfrm>
              <a:prstGeom prst="rect">
                <a:avLst/>
              </a:prstGeom>
              <a:blipFill>
                <a:blip r:embed="rId6"/>
                <a:stretch>
                  <a:fillRect l="-2000" b="-6452"/>
                </a:stretch>
              </a:blipFill>
            </p:spPr>
            <p:txBody>
              <a:bodyPr/>
              <a:lstStyle/>
              <a:p>
                <a:r>
                  <a:rPr lang="en-US">
                    <a:noFill/>
                  </a:rPr>
                  <a:t> </a:t>
                </a:r>
              </a:p>
            </p:txBody>
          </p:sp>
        </mc:Fallback>
      </mc:AlternateContent>
      <p:sp>
        <p:nvSpPr>
          <p:cNvPr id="184" name="Rectangle 183">
            <a:extLst>
              <a:ext uri="{FF2B5EF4-FFF2-40B4-BE49-F238E27FC236}">
                <a16:creationId xmlns:a16="http://schemas.microsoft.com/office/drawing/2014/main" id="{CFD8F9F2-9EB8-10EC-FC1B-64F3949C3CE8}"/>
              </a:ext>
            </a:extLst>
          </p:cNvPr>
          <p:cNvSpPr/>
          <p:nvPr/>
        </p:nvSpPr>
        <p:spPr>
          <a:xfrm>
            <a:off x="8522080" y="3686292"/>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4</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BE47DC31-35BE-481F-D6CD-C945E37F1DE9}"/>
                  </a:ext>
                </a:extLst>
              </p:cNvPr>
              <p:cNvSpPr txBox="1"/>
              <p:nvPr/>
            </p:nvSpPr>
            <p:spPr>
              <a:xfrm>
                <a:off x="8018348"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0" name="TextBox 189">
                <a:extLst>
                  <a:ext uri="{FF2B5EF4-FFF2-40B4-BE49-F238E27FC236}">
                    <a16:creationId xmlns:a16="http://schemas.microsoft.com/office/drawing/2014/main" id="{BE47DC31-35BE-481F-D6CD-C945E37F1DE9}"/>
                  </a:ext>
                </a:extLst>
              </p:cNvPr>
              <p:cNvSpPr txBox="1">
                <a:spLocks noRot="1" noChangeAspect="1" noMove="1" noResize="1" noEditPoints="1" noAdjustHandles="1" noChangeArrowheads="1" noChangeShapeType="1" noTextEdit="1"/>
              </p:cNvSpPr>
              <p:nvPr/>
            </p:nvSpPr>
            <p:spPr>
              <a:xfrm>
                <a:off x="8018348" y="3825726"/>
                <a:ext cx="496532" cy="369332"/>
              </a:xfrm>
              <a:prstGeom prst="rect">
                <a:avLst/>
              </a:prstGeom>
              <a:blipFill>
                <a:blip r:embed="rId4"/>
                <a:stretch>
                  <a:fillRect/>
                </a:stretch>
              </a:blipFill>
            </p:spPr>
            <p:txBody>
              <a:bodyPr/>
              <a:lstStyle/>
              <a:p>
                <a:r>
                  <a:rPr lang="en-US">
                    <a:noFill/>
                  </a:rPr>
                  <a:t> </a:t>
                </a:r>
              </a:p>
            </p:txBody>
          </p:sp>
        </mc:Fallback>
      </mc:AlternateContent>
      <p:sp>
        <p:nvSpPr>
          <p:cNvPr id="195" name="Rectangle 194">
            <a:extLst>
              <a:ext uri="{FF2B5EF4-FFF2-40B4-BE49-F238E27FC236}">
                <a16:creationId xmlns:a16="http://schemas.microsoft.com/office/drawing/2014/main" id="{8B89AF5A-467A-4FC5-C315-F73D8EE41F53}"/>
              </a:ext>
            </a:extLst>
          </p:cNvPr>
          <p:cNvSpPr/>
          <p:nvPr/>
        </p:nvSpPr>
        <p:spPr>
          <a:xfrm>
            <a:off x="10191493" y="3686295"/>
            <a:ext cx="1155403" cy="256621"/>
          </a:xfrm>
          <a:prstGeom prst="rect">
            <a:avLst/>
          </a:prstGeom>
          <a:solidFill>
            <a:srgbClr val="FC7219">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Output Token 4</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C4213A2-DC73-B359-CFF1-3273503A112F}"/>
                  </a:ext>
                </a:extLst>
              </p:cNvPr>
              <p:cNvSpPr txBox="1"/>
              <p:nvPr/>
            </p:nvSpPr>
            <p:spPr>
              <a:xfrm>
                <a:off x="9685512" y="3825726"/>
                <a:ext cx="49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1" name="TextBox 210">
                <a:extLst>
                  <a:ext uri="{FF2B5EF4-FFF2-40B4-BE49-F238E27FC236}">
                    <a16:creationId xmlns:a16="http://schemas.microsoft.com/office/drawing/2014/main" id="{4C4213A2-DC73-B359-CFF1-3273503A112F}"/>
                  </a:ext>
                </a:extLst>
              </p:cNvPr>
              <p:cNvSpPr txBox="1">
                <a:spLocks noRot="1" noChangeAspect="1" noMove="1" noResize="1" noEditPoints="1" noAdjustHandles="1" noChangeArrowheads="1" noChangeShapeType="1" noTextEdit="1"/>
              </p:cNvSpPr>
              <p:nvPr/>
            </p:nvSpPr>
            <p:spPr>
              <a:xfrm>
                <a:off x="9685512" y="3825726"/>
                <a:ext cx="4965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E1FBC610-660D-6468-6CC3-669F365DBAE4}"/>
                  </a:ext>
                </a:extLst>
              </p:cNvPr>
              <p:cNvSpPr txBox="1"/>
              <p:nvPr/>
            </p:nvSpPr>
            <p:spPr>
              <a:xfrm>
                <a:off x="8522079"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214" name="TextBox 213">
                <a:extLst>
                  <a:ext uri="{FF2B5EF4-FFF2-40B4-BE49-F238E27FC236}">
                    <a16:creationId xmlns:a16="http://schemas.microsoft.com/office/drawing/2014/main" id="{E1FBC610-660D-6468-6CC3-669F365DBAE4}"/>
                  </a:ext>
                </a:extLst>
              </p:cNvPr>
              <p:cNvSpPr txBox="1">
                <a:spLocks noRot="1" noChangeAspect="1" noMove="1" noResize="1" noEditPoints="1" noAdjustHandles="1" noChangeArrowheads="1" noChangeShapeType="1" noTextEdit="1"/>
              </p:cNvSpPr>
              <p:nvPr/>
            </p:nvSpPr>
            <p:spPr>
              <a:xfrm>
                <a:off x="8522079" y="2368359"/>
                <a:ext cx="11554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C0DE10D-3FA4-224B-C1A3-83215BAADBEC}"/>
                  </a:ext>
                </a:extLst>
              </p:cNvPr>
              <p:cNvSpPr txBox="1"/>
              <p:nvPr/>
            </p:nvSpPr>
            <p:spPr>
              <a:xfrm>
                <a:off x="10193871" y="2368359"/>
                <a:ext cx="11554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Attention</m:t>
                      </m:r>
                    </m:oMath>
                  </m:oMathPara>
                </a14:m>
                <a:endParaRPr lang="en-US" dirty="0"/>
              </a:p>
            </p:txBody>
          </p:sp>
        </mc:Choice>
        <mc:Fallback xmlns="">
          <p:sp>
            <p:nvSpPr>
              <p:cNvPr id="215" name="TextBox 214">
                <a:extLst>
                  <a:ext uri="{FF2B5EF4-FFF2-40B4-BE49-F238E27FC236}">
                    <a16:creationId xmlns:a16="http://schemas.microsoft.com/office/drawing/2014/main" id="{8C0DE10D-3FA4-224B-C1A3-83215BAADBEC}"/>
                  </a:ext>
                </a:extLst>
              </p:cNvPr>
              <p:cNvSpPr txBox="1">
                <a:spLocks noRot="1" noChangeAspect="1" noMove="1" noResize="1" noEditPoints="1" noAdjustHandles="1" noChangeArrowheads="1" noChangeShapeType="1" noTextEdit="1"/>
              </p:cNvSpPr>
              <p:nvPr/>
            </p:nvSpPr>
            <p:spPr>
              <a:xfrm>
                <a:off x="10193871" y="2368359"/>
                <a:ext cx="1155403" cy="369332"/>
              </a:xfrm>
              <a:prstGeom prst="rect">
                <a:avLst/>
              </a:prstGeom>
              <a:blipFill>
                <a:blip r:embed="rId9"/>
                <a:stretch>
                  <a:fillRect/>
                </a:stretch>
              </a:blipFill>
            </p:spPr>
            <p:txBody>
              <a:bodyPr/>
              <a:lstStyle/>
              <a:p>
                <a:r>
                  <a:rPr lang="en-US">
                    <a:noFill/>
                  </a:rPr>
                  <a:t> </a:t>
                </a:r>
              </a:p>
            </p:txBody>
          </p:sp>
        </mc:Fallback>
      </mc:AlternateContent>
      <p:sp>
        <p:nvSpPr>
          <p:cNvPr id="216" name="TextBox 215">
            <a:extLst>
              <a:ext uri="{FF2B5EF4-FFF2-40B4-BE49-F238E27FC236}">
                <a16:creationId xmlns:a16="http://schemas.microsoft.com/office/drawing/2014/main" id="{5AE99563-0185-9EE5-01BC-9B9BEF619B9A}"/>
              </a:ext>
            </a:extLst>
          </p:cNvPr>
          <p:cNvSpPr txBox="1"/>
          <p:nvPr/>
        </p:nvSpPr>
        <p:spPr>
          <a:xfrm>
            <a:off x="8522079" y="5420608"/>
            <a:ext cx="1155403" cy="276999"/>
          </a:xfrm>
          <a:prstGeom prst="rect">
            <a:avLst/>
          </a:prstGeom>
          <a:noFill/>
        </p:spPr>
        <p:txBody>
          <a:bodyPr wrap="square" rtlCol="0" anchor="ctr">
            <a:spAutoFit/>
          </a:bodyPr>
          <a:lstStyle/>
          <a:p>
            <a:pPr algn="ctr"/>
            <a:r>
              <a:rPr lang="en-US" sz="1200" dirty="0">
                <a:latin typeface="+mj-lt"/>
              </a:rPr>
              <a:t>(4, 4096)</a:t>
            </a:r>
          </a:p>
        </p:txBody>
      </p:sp>
      <p:sp>
        <p:nvSpPr>
          <p:cNvPr id="217" name="TextBox 216">
            <a:extLst>
              <a:ext uri="{FF2B5EF4-FFF2-40B4-BE49-F238E27FC236}">
                <a16:creationId xmlns:a16="http://schemas.microsoft.com/office/drawing/2014/main" id="{AE236587-FCA2-FD4B-BDC3-4168C56CD606}"/>
              </a:ext>
            </a:extLst>
          </p:cNvPr>
          <p:cNvSpPr txBox="1"/>
          <p:nvPr/>
        </p:nvSpPr>
        <p:spPr>
          <a:xfrm>
            <a:off x="10191492" y="5426402"/>
            <a:ext cx="1155403" cy="276999"/>
          </a:xfrm>
          <a:prstGeom prst="rect">
            <a:avLst/>
          </a:prstGeom>
          <a:noFill/>
        </p:spPr>
        <p:txBody>
          <a:bodyPr wrap="square" rtlCol="0" anchor="ctr">
            <a:spAutoFit/>
          </a:bodyPr>
          <a:lstStyle/>
          <a:p>
            <a:pPr algn="ctr"/>
            <a:r>
              <a:rPr lang="en-US" sz="1200" dirty="0">
                <a:latin typeface="+mj-lt"/>
              </a:rPr>
              <a:t>(4, 4096)</a:t>
            </a:r>
          </a:p>
        </p:txBody>
      </p:sp>
      <p:pic>
        <p:nvPicPr>
          <p:cNvPr id="218" name="Picture 2" descr="Explained: Multi-head Attention (Part 1)">
            <a:extLst>
              <a:ext uri="{FF2B5EF4-FFF2-40B4-BE49-F238E27FC236}">
                <a16:creationId xmlns:a16="http://schemas.microsoft.com/office/drawing/2014/main" id="{D21BC68F-26E8-D73D-00AE-CEA365BCD5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9411" y="5939641"/>
            <a:ext cx="2988733" cy="5532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98C63B30-700E-34FE-2458-DB8D05B5EC85}"/>
              </a:ext>
            </a:extLst>
          </p:cNvPr>
          <p:cNvSpPr txBox="1">
            <a:spLocks/>
          </p:cNvSpPr>
          <p:nvPr/>
        </p:nvSpPr>
        <p:spPr>
          <a:xfrm>
            <a:off x="1214879" y="5989182"/>
            <a:ext cx="2064088" cy="715556"/>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solidFill>
                  <a:srgbClr val="FF0000"/>
                </a:solidFill>
              </a:rPr>
              <a:t>Inference T=4</a:t>
            </a:r>
          </a:p>
        </p:txBody>
      </p:sp>
      <p:sp>
        <p:nvSpPr>
          <p:cNvPr id="5" name="Rectangle 4">
            <a:extLst>
              <a:ext uri="{FF2B5EF4-FFF2-40B4-BE49-F238E27FC236}">
                <a16:creationId xmlns:a16="http://schemas.microsoft.com/office/drawing/2014/main" id="{94BD22DB-836A-96EB-1F62-6386966C1468}"/>
              </a:ext>
            </a:extLst>
          </p:cNvPr>
          <p:cNvSpPr/>
          <p:nvPr/>
        </p:nvSpPr>
        <p:spPr>
          <a:xfrm>
            <a:off x="8522080" y="3429671"/>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3</a:t>
            </a:r>
          </a:p>
        </p:txBody>
      </p:sp>
      <p:sp>
        <p:nvSpPr>
          <p:cNvPr id="6" name="Rectangle 5">
            <a:extLst>
              <a:ext uri="{FF2B5EF4-FFF2-40B4-BE49-F238E27FC236}">
                <a16:creationId xmlns:a16="http://schemas.microsoft.com/office/drawing/2014/main" id="{CD4216B2-7C84-B941-AAE1-6CB21986EB71}"/>
              </a:ext>
            </a:extLst>
          </p:cNvPr>
          <p:cNvSpPr/>
          <p:nvPr/>
        </p:nvSpPr>
        <p:spPr>
          <a:xfrm>
            <a:off x="8522080" y="3173050"/>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2</a:t>
            </a:r>
          </a:p>
        </p:txBody>
      </p:sp>
      <p:sp>
        <p:nvSpPr>
          <p:cNvPr id="8" name="Rectangle 7">
            <a:extLst>
              <a:ext uri="{FF2B5EF4-FFF2-40B4-BE49-F238E27FC236}">
                <a16:creationId xmlns:a16="http://schemas.microsoft.com/office/drawing/2014/main" id="{80F6B782-3782-91A9-3FC2-E733E831F264}"/>
              </a:ext>
            </a:extLst>
          </p:cNvPr>
          <p:cNvSpPr/>
          <p:nvPr/>
        </p:nvSpPr>
        <p:spPr>
          <a:xfrm>
            <a:off x="8522080" y="2916429"/>
            <a:ext cx="1155403" cy="256621"/>
          </a:xfrm>
          <a:prstGeom prst="rect">
            <a:avLst/>
          </a:prstGeom>
          <a:solidFill>
            <a:srgbClr val="F0D86A">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j-lt"/>
              </a:rPr>
              <a:t>Token 1</a:t>
            </a:r>
          </a:p>
        </p:txBody>
      </p:sp>
    </p:spTree>
    <p:extLst>
      <p:ext uri="{BB962C8B-B14F-4D97-AF65-F5344CB8AC3E}">
        <p14:creationId xmlns:p14="http://schemas.microsoft.com/office/powerpoint/2010/main" val="3656795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Grouped Multi-Query </a:t>
            </a:r>
            <a:br>
              <a:rPr lang="en-US" sz="3200" b="1" dirty="0">
                <a:latin typeface="Helvetica Neue" panose="02000503000000020004" pitchFamily="2" charset="0"/>
                <a:ea typeface="Helvetica Neue" panose="02000503000000020004" pitchFamily="2" charset="0"/>
                <a:cs typeface="Helvetica Neue" panose="02000503000000020004" pitchFamily="2" charset="0"/>
              </a:rPr>
            </a:br>
            <a:r>
              <a:rPr lang="en-US" sz="3200" b="1" dirty="0">
                <a:latin typeface="Helvetica Neue" panose="02000503000000020004" pitchFamily="2" charset="0"/>
                <a:ea typeface="Helvetica Neue" panose="02000503000000020004" pitchFamily="2" charset="0"/>
                <a:cs typeface="Helvetica Neue" panose="02000503000000020004" pitchFamily="2" charset="0"/>
              </a:rPr>
              <a:t>Attention?</a:t>
            </a:r>
          </a:p>
        </p:txBody>
      </p:sp>
      <p:pic>
        <p:nvPicPr>
          <p:cNvPr id="4" name="Picture 3">
            <a:extLst>
              <a:ext uri="{FF2B5EF4-FFF2-40B4-BE49-F238E27FC236}">
                <a16:creationId xmlns:a16="http://schemas.microsoft.com/office/drawing/2014/main" id="{36212547-CDB5-8CE0-C165-4451EA6CC002}"/>
              </a:ext>
            </a:extLst>
          </p:cNvPr>
          <p:cNvPicPr>
            <a:picLocks noChangeAspect="1"/>
          </p:cNvPicPr>
          <p:nvPr/>
        </p:nvPicPr>
        <p:blipFill>
          <a:blip r:embed="rId2"/>
          <a:stretch>
            <a:fillRect/>
          </a:stretch>
        </p:blipFill>
        <p:spPr>
          <a:xfrm>
            <a:off x="6785601" y="613766"/>
            <a:ext cx="3995253" cy="5166728"/>
          </a:xfrm>
          <a:prstGeom prst="rect">
            <a:avLst/>
          </a:prstGeom>
        </p:spPr>
      </p:pic>
      <p:sp>
        <p:nvSpPr>
          <p:cNvPr id="8" name="TextBox 7">
            <a:extLst>
              <a:ext uri="{FF2B5EF4-FFF2-40B4-BE49-F238E27FC236}">
                <a16:creationId xmlns:a16="http://schemas.microsoft.com/office/drawing/2014/main" id="{23A65809-229F-B7DB-585F-B59D136859DC}"/>
              </a:ext>
            </a:extLst>
          </p:cNvPr>
          <p:cNvSpPr txBox="1"/>
          <p:nvPr/>
        </p:nvSpPr>
        <p:spPr>
          <a:xfrm>
            <a:off x="7501699" y="5754211"/>
            <a:ext cx="1339702" cy="369332"/>
          </a:xfrm>
          <a:prstGeom prst="rect">
            <a:avLst/>
          </a:prstGeom>
          <a:noFill/>
        </p:spPr>
        <p:txBody>
          <a:bodyPr wrap="square" rtlCol="0" anchor="ctr">
            <a:spAutoFit/>
          </a:bodyPr>
          <a:lstStyle/>
          <a:p>
            <a:pPr algn="ctr"/>
            <a:r>
              <a:rPr lang="en-US" b="1" dirty="0" err="1"/>
              <a:t>LLaMA</a:t>
            </a:r>
            <a:endParaRPr lang="en-US" b="1" dirty="0"/>
          </a:p>
        </p:txBody>
      </p:sp>
      <p:cxnSp>
        <p:nvCxnSpPr>
          <p:cNvPr id="2" name="Straight Arrow Connector 1">
            <a:extLst>
              <a:ext uri="{FF2B5EF4-FFF2-40B4-BE49-F238E27FC236}">
                <a16:creationId xmlns:a16="http://schemas.microsoft.com/office/drawing/2014/main" id="{F726443E-9513-3E1B-841C-9FDB5736145D}"/>
              </a:ext>
            </a:extLst>
          </p:cNvPr>
          <p:cNvCxnSpPr>
            <a:cxnSpLocks/>
          </p:cNvCxnSpPr>
          <p:nvPr/>
        </p:nvCxnSpPr>
        <p:spPr>
          <a:xfrm>
            <a:off x="3746584" y="4006736"/>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9AAB3ACB-F69B-0E86-E73E-05863D076A60}"/>
              </a:ext>
            </a:extLst>
          </p:cNvPr>
          <p:cNvSpPr txBox="1"/>
          <p:nvPr/>
        </p:nvSpPr>
        <p:spPr>
          <a:xfrm>
            <a:off x="393460" y="3178154"/>
            <a:ext cx="3353124" cy="1631216"/>
          </a:xfrm>
          <a:prstGeom prst="rect">
            <a:avLst/>
          </a:prstGeom>
          <a:noFill/>
        </p:spPr>
        <p:txBody>
          <a:bodyPr wrap="square" rtlCol="0">
            <a:spAutoFit/>
          </a:bodyPr>
          <a:lstStyle/>
          <a:p>
            <a:r>
              <a:rPr lang="en-US" sz="2000" dirty="0">
                <a:latin typeface="+mj-lt"/>
              </a:rPr>
              <a:t>Before we talk about Grouped Multi-Query Attention (MQA), we need to introduce its predecessor, the Multi-Query Attention (MQA).</a:t>
            </a:r>
          </a:p>
        </p:txBody>
      </p:sp>
    </p:spTree>
    <p:extLst>
      <p:ext uri="{BB962C8B-B14F-4D97-AF65-F5344CB8AC3E}">
        <p14:creationId xmlns:p14="http://schemas.microsoft.com/office/powerpoint/2010/main" val="1288534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GPUs have a “problem”: They are too fast! </a:t>
            </a:r>
          </a:p>
        </p:txBody>
      </p:sp>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a:xfrm>
            <a:off x="838200" y="1825625"/>
            <a:ext cx="7543225" cy="4351338"/>
          </a:xfrm>
        </p:spPr>
        <p:txBody>
          <a:bodyPr>
            <a:normAutofit/>
          </a:bodyPr>
          <a:lstStyle/>
          <a:p>
            <a:r>
              <a:rPr lang="en-US" sz="1600" dirty="0">
                <a:latin typeface="+mj-lt"/>
              </a:rPr>
              <a:t>In recent years, GPUs have become very fast at performing calculations, insomuch that the speed of computation (FLOPs) is much higher than the memory bandwidth (GB/s) or speed of data transfer between memory areas. For example, NVIDIA A100 can perform 19.5 TFLOPs while having a memory bandwidth of 2TB/s.</a:t>
            </a:r>
          </a:p>
          <a:p>
            <a:r>
              <a:rPr lang="en-US" sz="1600" dirty="0">
                <a:latin typeface="+mj-lt"/>
              </a:rPr>
              <a:t>This means that sometimes the bottleneck is not how many operations we perform, but how much data transfer our operations need, and that depends on the size and the quantity of the tensors involved in our calculations.</a:t>
            </a:r>
          </a:p>
          <a:p>
            <a:r>
              <a:rPr lang="en-US" sz="1600" dirty="0">
                <a:latin typeface="+mj-lt"/>
              </a:rPr>
              <a:t>For example, computing the same operation on the same tensor N times may be faster than computing the same operation on N different tensors, even if they have the same size, this is because the GPU may need to move the tensors around.</a:t>
            </a:r>
          </a:p>
          <a:p>
            <a:r>
              <a:rPr lang="en-US" sz="1600" b="1" dirty="0"/>
              <a:t>This means that our goal should not only be to optimize the number of operations we do, but also minimize the memory access/transfers that we perform.</a:t>
            </a:r>
          </a:p>
        </p:txBody>
      </p:sp>
      <p:pic>
        <p:nvPicPr>
          <p:cNvPr id="4" name="Picture 3">
            <a:extLst>
              <a:ext uri="{FF2B5EF4-FFF2-40B4-BE49-F238E27FC236}">
                <a16:creationId xmlns:a16="http://schemas.microsoft.com/office/drawing/2014/main" id="{B147B141-D96B-E5EE-422F-BEC0D44B5D5E}"/>
              </a:ext>
            </a:extLst>
          </p:cNvPr>
          <p:cNvPicPr>
            <a:picLocks noChangeAspect="1"/>
          </p:cNvPicPr>
          <p:nvPr/>
        </p:nvPicPr>
        <p:blipFill>
          <a:blip r:embed="rId2"/>
          <a:stretch>
            <a:fillRect/>
          </a:stretch>
        </p:blipFill>
        <p:spPr>
          <a:xfrm>
            <a:off x="8381425" y="1499713"/>
            <a:ext cx="2972375" cy="4993162"/>
          </a:xfrm>
          <a:prstGeom prst="rect">
            <a:avLst/>
          </a:prstGeom>
        </p:spPr>
      </p:pic>
    </p:spTree>
    <p:extLst>
      <p:ext uri="{BB962C8B-B14F-4D97-AF65-F5344CB8AC3E}">
        <p14:creationId xmlns:p14="http://schemas.microsoft.com/office/powerpoint/2010/main" val="1774610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Introducing Multi-Query Attention</a:t>
            </a:r>
          </a:p>
        </p:txBody>
      </p:sp>
      <p:pic>
        <p:nvPicPr>
          <p:cNvPr id="6" name="Picture 5">
            <a:extLst>
              <a:ext uri="{FF2B5EF4-FFF2-40B4-BE49-F238E27FC236}">
                <a16:creationId xmlns:a16="http://schemas.microsoft.com/office/drawing/2014/main" id="{5FC04E36-84FE-B807-6015-70B8B3BBA37B}"/>
              </a:ext>
            </a:extLst>
          </p:cNvPr>
          <p:cNvPicPr>
            <a:picLocks noChangeAspect="1"/>
          </p:cNvPicPr>
          <p:nvPr/>
        </p:nvPicPr>
        <p:blipFill>
          <a:blip r:embed="rId2"/>
          <a:stretch>
            <a:fillRect/>
          </a:stretch>
        </p:blipFill>
        <p:spPr>
          <a:xfrm>
            <a:off x="1389660" y="2074842"/>
            <a:ext cx="9412679" cy="3621087"/>
          </a:xfrm>
          <a:prstGeom prst="rect">
            <a:avLst/>
          </a:prstGeom>
        </p:spPr>
      </p:pic>
    </p:spTree>
    <p:extLst>
      <p:ext uri="{BB962C8B-B14F-4D97-AF65-F5344CB8AC3E}">
        <p14:creationId xmlns:p14="http://schemas.microsoft.com/office/powerpoint/2010/main" val="3334534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Comparing different attention algorithms: Vanilla Batched Multi-Head 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a:xfrm>
                <a:off x="838200" y="1825625"/>
                <a:ext cx="4592315" cy="4351338"/>
              </a:xfrm>
            </p:spPr>
            <p:txBody>
              <a:bodyPr>
                <a:normAutofit lnSpcReduction="10000"/>
              </a:bodyPr>
              <a:lstStyle/>
              <a:p>
                <a:r>
                  <a:rPr lang="en-US" sz="1600" dirty="0">
                    <a:latin typeface="+mj-lt"/>
                  </a:rPr>
                  <a:t>Multi-head Attention as presented in the original paper “Attention is All You Need”</a:t>
                </a:r>
              </a:p>
              <a:p>
                <a:r>
                  <a:rPr lang="en-US" sz="1600" dirty="0">
                    <a:latin typeface="+mj-lt"/>
                  </a:rPr>
                  <a:t>By setting </a:t>
                </a:r>
                <a14:m>
                  <m:oMath xmlns:m="http://schemas.openxmlformats.org/officeDocument/2006/math">
                    <m:r>
                      <a:rPr lang="en-US" sz="1600" b="0" i="1" smtClean="0">
                        <a:latin typeface="Cambria Math" panose="02040503050406030204" pitchFamily="18" charset="0"/>
                      </a:rPr>
                      <m:t>𝑚</m:t>
                    </m:r>
                    <m:r>
                      <a:rPr lang="en-US" sz="1600" b="0" i="1" smtClean="0">
                        <a:latin typeface="Cambria Math" panose="02040503050406030204" pitchFamily="18" charset="0"/>
                      </a:rPr>
                      <m:t>=</m:t>
                    </m:r>
                    <m:r>
                      <a:rPr lang="en-US" sz="1600" b="0" i="1" smtClean="0">
                        <a:latin typeface="Cambria Math" panose="02040503050406030204" pitchFamily="18" charset="0"/>
                      </a:rPr>
                      <m:t>𝑛</m:t>
                    </m:r>
                  </m:oMath>
                </a14:m>
                <a:r>
                  <a:rPr lang="en-US" sz="1600" dirty="0">
                    <a:latin typeface="+mj-lt"/>
                  </a:rPr>
                  <a:t> (sequence length of query = sequence length of keys and values)</a:t>
                </a:r>
              </a:p>
              <a:p>
                <a:r>
                  <a:rPr lang="en-US" sz="1600" dirty="0">
                    <a:latin typeface="+mj-lt"/>
                  </a:rPr>
                  <a:t>The number of arithmetic operations performed is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𝑏𝑛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𝑑</m:t>
                            </m:r>
                          </m:e>
                          <m:sup>
                            <m:r>
                              <a:rPr lang="en-US" sz="1600" b="0" i="1" smtClean="0">
                                <a:latin typeface="Cambria Math" panose="02040503050406030204" pitchFamily="18" charset="0"/>
                              </a:rPr>
                              <m:t>2</m:t>
                            </m:r>
                          </m:sup>
                        </m:sSup>
                      </m:e>
                    </m:d>
                  </m:oMath>
                </a14:m>
                <a:endParaRPr lang="en-US" sz="1600" b="0" dirty="0">
                  <a:latin typeface="+mj-lt"/>
                </a:endParaRPr>
              </a:p>
              <a:p>
                <a:r>
                  <a:rPr lang="en-US" sz="1600" dirty="0">
                    <a:latin typeface="+mj-lt"/>
                  </a:rPr>
                  <a:t>The total memory involved in the operations, given by the sum of all the tensors involved in the calculations (including the derived ones!) is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𝑏𝑛</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𝑏h</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𝑑</m:t>
                            </m:r>
                          </m:e>
                          <m:sup>
                            <m:r>
                              <a:rPr lang="en-US" sz="1600" b="0" i="1" smtClean="0">
                                <a:latin typeface="Cambria Math" panose="02040503050406030204" pitchFamily="18" charset="0"/>
                              </a:rPr>
                              <m:t>2</m:t>
                            </m:r>
                          </m:sup>
                        </m:sSup>
                      </m:e>
                    </m:d>
                  </m:oMath>
                </a14:m>
                <a:endParaRPr lang="en-US" sz="1600" b="0" dirty="0">
                  <a:latin typeface="+mj-lt"/>
                </a:endParaRPr>
              </a:p>
              <a:p>
                <a:r>
                  <a:rPr lang="en-US" sz="1600" dirty="0">
                    <a:latin typeface="+mj-lt"/>
                  </a:rPr>
                  <a:t>The ratio between the total memory and the number of arithmetic operations is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𝑘</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𝑏𝑛</m:t>
                            </m:r>
                          </m:den>
                        </m:f>
                      </m:e>
                    </m:d>
                  </m:oMath>
                </a14:m>
                <a:endParaRPr lang="en-US" sz="1600" b="0" dirty="0">
                  <a:latin typeface="+mj-lt"/>
                </a:endParaRPr>
              </a:p>
              <a:p>
                <a:r>
                  <a:rPr lang="en-US" sz="1600" dirty="0">
                    <a:latin typeface="+mj-lt"/>
                  </a:rPr>
                  <a:t>In this case, the ratio is much smaller than 1, which means that the number of memory access we are performing is much less than the number of arithmetic operations, so the memory access is </a:t>
                </a:r>
                <a:r>
                  <a:rPr lang="en-US" sz="1600" b="1" dirty="0"/>
                  <a:t>not</a:t>
                </a:r>
                <a:r>
                  <a:rPr lang="en-US" sz="1600" dirty="0">
                    <a:latin typeface="+mj-lt"/>
                  </a:rPr>
                  <a:t> the bottleneck here.</a:t>
                </a:r>
              </a:p>
            </p:txBody>
          </p:sp>
        </mc:Choice>
        <mc:Fallback>
          <p:sp>
            <p:nvSpPr>
              <p:cNvPr id="3" name="Content Placeholder 2">
                <a:extLst>
                  <a:ext uri="{FF2B5EF4-FFF2-40B4-BE49-F238E27FC236}">
                    <a16:creationId xmlns:a16="http://schemas.microsoft.com/office/drawing/2014/main" id="{881CD623-F249-9803-A87A-5EB7E25810B1}"/>
                  </a:ext>
                </a:extLst>
              </p:cNvPr>
              <p:cNvSpPr>
                <a:spLocks noGrp="1" noRot="1" noChangeAspect="1" noMove="1" noResize="1" noEditPoints="1" noAdjustHandles="1" noChangeArrowheads="1" noChangeShapeType="1" noTextEdit="1"/>
              </p:cNvSpPr>
              <p:nvPr>
                <p:ph idx="1"/>
              </p:nvPr>
            </p:nvSpPr>
            <p:spPr>
              <a:xfrm>
                <a:off x="838200" y="1825625"/>
                <a:ext cx="4592315" cy="4351338"/>
              </a:xfrm>
              <a:blipFill>
                <a:blip r:embed="rId2"/>
                <a:stretch>
                  <a:fillRect l="-829" t="-1163" r="-1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28814AB-5771-D70C-214E-4F446E9585EF}"/>
              </a:ext>
            </a:extLst>
          </p:cNvPr>
          <p:cNvPicPr>
            <a:picLocks noChangeAspect="1"/>
          </p:cNvPicPr>
          <p:nvPr/>
        </p:nvPicPr>
        <p:blipFill>
          <a:blip r:embed="rId3"/>
          <a:stretch>
            <a:fillRect/>
          </a:stretch>
        </p:blipFill>
        <p:spPr>
          <a:xfrm>
            <a:off x="5430515" y="1690688"/>
            <a:ext cx="5923285" cy="4486275"/>
          </a:xfrm>
          <a:prstGeom prst="rect">
            <a:avLst/>
          </a:prstGeom>
        </p:spPr>
      </p:pic>
    </p:spTree>
    <p:extLst>
      <p:ext uri="{BB962C8B-B14F-4D97-AF65-F5344CB8AC3E}">
        <p14:creationId xmlns:p14="http://schemas.microsoft.com/office/powerpoint/2010/main" val="287877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Let’s review the Embeddings!</a:t>
            </a:r>
          </a:p>
        </p:txBody>
      </p:sp>
      <p:pic>
        <p:nvPicPr>
          <p:cNvPr id="4" name="Picture 3">
            <a:extLst>
              <a:ext uri="{FF2B5EF4-FFF2-40B4-BE49-F238E27FC236}">
                <a16:creationId xmlns:a16="http://schemas.microsoft.com/office/drawing/2014/main" id="{36212547-CDB5-8CE0-C165-4451EA6CC002}"/>
              </a:ext>
            </a:extLst>
          </p:cNvPr>
          <p:cNvPicPr>
            <a:picLocks noChangeAspect="1"/>
          </p:cNvPicPr>
          <p:nvPr/>
        </p:nvPicPr>
        <p:blipFill>
          <a:blip r:embed="rId2"/>
          <a:stretch>
            <a:fillRect/>
          </a:stretch>
        </p:blipFill>
        <p:spPr>
          <a:xfrm>
            <a:off x="6785601" y="613766"/>
            <a:ext cx="3995253" cy="5166728"/>
          </a:xfrm>
          <a:prstGeom prst="rect">
            <a:avLst/>
          </a:prstGeom>
        </p:spPr>
      </p:pic>
      <p:sp>
        <p:nvSpPr>
          <p:cNvPr id="8" name="TextBox 7">
            <a:extLst>
              <a:ext uri="{FF2B5EF4-FFF2-40B4-BE49-F238E27FC236}">
                <a16:creationId xmlns:a16="http://schemas.microsoft.com/office/drawing/2014/main" id="{23A65809-229F-B7DB-585F-B59D136859DC}"/>
              </a:ext>
            </a:extLst>
          </p:cNvPr>
          <p:cNvSpPr txBox="1"/>
          <p:nvPr/>
        </p:nvSpPr>
        <p:spPr>
          <a:xfrm>
            <a:off x="7501699" y="5754211"/>
            <a:ext cx="1339702" cy="369332"/>
          </a:xfrm>
          <a:prstGeom prst="rect">
            <a:avLst/>
          </a:prstGeom>
          <a:noFill/>
        </p:spPr>
        <p:txBody>
          <a:bodyPr wrap="square" rtlCol="0" anchor="ctr">
            <a:spAutoFit/>
          </a:bodyPr>
          <a:lstStyle/>
          <a:p>
            <a:pPr algn="ctr"/>
            <a:r>
              <a:rPr lang="en-US" b="1" dirty="0" err="1"/>
              <a:t>LLaMA</a:t>
            </a:r>
            <a:endParaRPr lang="en-US" b="1" dirty="0"/>
          </a:p>
        </p:txBody>
      </p:sp>
      <p:cxnSp>
        <p:nvCxnSpPr>
          <p:cNvPr id="2" name="Straight Arrow Connector 1">
            <a:extLst>
              <a:ext uri="{FF2B5EF4-FFF2-40B4-BE49-F238E27FC236}">
                <a16:creationId xmlns:a16="http://schemas.microsoft.com/office/drawing/2014/main" id="{F726443E-9513-3E1B-841C-9FDB5736145D}"/>
              </a:ext>
            </a:extLst>
          </p:cNvPr>
          <p:cNvCxnSpPr>
            <a:cxnSpLocks/>
          </p:cNvCxnSpPr>
          <p:nvPr/>
        </p:nvCxnSpPr>
        <p:spPr>
          <a:xfrm>
            <a:off x="4355847" y="5428965"/>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803038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Comparing different attention algorithms: Batched Multi-Head Attention with KV-cache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a:xfrm>
                <a:off x="838200" y="1825624"/>
                <a:ext cx="5076193" cy="4613275"/>
              </a:xfrm>
            </p:spPr>
            <p:txBody>
              <a:bodyPr>
                <a:normAutofit lnSpcReduction="10000"/>
              </a:bodyPr>
              <a:lstStyle/>
              <a:p>
                <a:r>
                  <a:rPr lang="en-US" sz="1600" dirty="0">
                    <a:latin typeface="+mj-lt"/>
                  </a:rPr>
                  <a:t>Uses the KV-cache to reduce the number of operations performed</a:t>
                </a:r>
              </a:p>
              <a:p>
                <a:r>
                  <a:rPr lang="en-US" sz="1600" dirty="0">
                    <a:latin typeface="+mj-lt"/>
                  </a:rPr>
                  <a:t>By setting </a:t>
                </a:r>
                <a14:m>
                  <m:oMath xmlns:m="http://schemas.openxmlformats.org/officeDocument/2006/math">
                    <m:r>
                      <a:rPr lang="en-US" sz="1600" b="0" i="1">
                        <a:latin typeface="+mj-lt"/>
                      </a:rPr>
                      <m:t>𝑚</m:t>
                    </m:r>
                    <m:r>
                      <a:rPr lang="en-US" sz="1600" b="0" i="1">
                        <a:latin typeface="+mj-lt"/>
                      </a:rPr>
                      <m:t>=</m:t>
                    </m:r>
                    <m:r>
                      <a:rPr lang="en-US" sz="1600" b="0" i="1">
                        <a:latin typeface="+mj-lt"/>
                      </a:rPr>
                      <m:t>𝑛</m:t>
                    </m:r>
                  </m:oMath>
                </a14:m>
                <a:r>
                  <a:rPr lang="en-US" sz="1600" dirty="0">
                    <a:latin typeface="+mj-lt"/>
                  </a:rPr>
                  <a:t> (sequence length of query = sequence length of keys and values)</a:t>
                </a:r>
              </a:p>
              <a:p>
                <a:r>
                  <a:rPr lang="en-US" sz="1600" dirty="0">
                    <a:latin typeface="+mj-lt"/>
                  </a:rPr>
                  <a:t>The number of arithmetic operations performed is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𝑏𝑛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𝑑</m:t>
                            </m:r>
                          </m:e>
                          <m:sup>
                            <m:r>
                              <a:rPr lang="en-US" sz="1600" b="0" i="1" smtClean="0">
                                <a:latin typeface="Cambria Math" panose="02040503050406030204" pitchFamily="18" charset="0"/>
                              </a:rPr>
                              <m:t>2</m:t>
                            </m:r>
                          </m:sup>
                        </m:sSup>
                      </m:e>
                    </m:d>
                  </m:oMath>
                </a14:m>
                <a:endParaRPr lang="en-US" sz="1600" dirty="0">
                  <a:latin typeface="+mj-lt"/>
                </a:endParaRPr>
              </a:p>
              <a:p>
                <a:r>
                  <a:rPr lang="en-US" sz="1600" dirty="0">
                    <a:latin typeface="+mj-lt"/>
                  </a:rPr>
                  <a:t>The total memory involved in the operations, given by the sum of all the tensors involved in the calculations (including the derived ones!) is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𝑏</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𝑑</m:t>
                            </m:r>
                          </m:e>
                          <m:sup>
                            <m:r>
                              <a:rPr lang="en-US" sz="1600" b="0" i="1" smtClean="0">
                                <a:latin typeface="Cambria Math" panose="02040503050406030204" pitchFamily="18" charset="0"/>
                              </a:rPr>
                              <m:t>2</m:t>
                            </m:r>
                          </m:sup>
                        </m:sSup>
                      </m:e>
                    </m:d>
                  </m:oMath>
                </a14:m>
                <a:endParaRPr lang="en-US" sz="1600" dirty="0">
                  <a:latin typeface="+mj-lt"/>
                </a:endParaRPr>
              </a:p>
              <a:p>
                <a:r>
                  <a:rPr lang="en-US" sz="1600" dirty="0">
                    <a:latin typeface="+mj-lt"/>
                  </a:rPr>
                  <a:t>The ratio between the total memory and the number of arithmetic operations is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𝑑</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𝑏</m:t>
                            </m:r>
                          </m:den>
                        </m:f>
                      </m:e>
                    </m:d>
                  </m:oMath>
                </a14:m>
                <a:endParaRPr lang="en-US" sz="1600" dirty="0">
                  <a:latin typeface="+mj-lt"/>
                </a:endParaRPr>
              </a:p>
              <a:p>
                <a:r>
                  <a:rPr lang="en-US" sz="1600" dirty="0">
                    <a:latin typeface="+mj-lt"/>
                  </a:rPr>
                  <a:t>When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oMath>
                </a14:m>
                <a:r>
                  <a:rPr lang="en-US" sz="1600" dirty="0">
                    <a:latin typeface="+mj-lt"/>
                  </a:rPr>
                  <a:t> (the sequence length is close to the size of the embedding vector) or </a:t>
                </a: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rPr>
                      <m:t>b</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latin typeface="+mj-lt"/>
                  </a:rPr>
                  <a:t> (batch size is 1), the ratio becomes 1 and the memory access now becomes the bottleneck of the algorithm. For the batch size is not a problem, since it is generally much larger than 1, while for the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𝑛</m:t>
                        </m:r>
                      </m:num>
                      <m:den>
                        <m:r>
                          <a:rPr lang="en-US" sz="1600" i="1">
                            <a:latin typeface="Cambria Math" panose="02040503050406030204" pitchFamily="18" charset="0"/>
                          </a:rPr>
                          <m:t>𝑑</m:t>
                        </m:r>
                      </m:den>
                    </m:f>
                  </m:oMath>
                </a14:m>
                <a:r>
                  <a:rPr lang="en-US" sz="1600" dirty="0">
                    <a:latin typeface="+mj-lt"/>
                  </a:rPr>
                  <a:t> term, we need to reduce the sequence length. </a:t>
                </a:r>
                <a:r>
                  <a:rPr lang="en-US" sz="1600" b="1" dirty="0"/>
                  <a:t>But there’s a better way...</a:t>
                </a:r>
              </a:p>
            </p:txBody>
          </p:sp>
        </mc:Choice>
        <mc:Fallback>
          <p:sp>
            <p:nvSpPr>
              <p:cNvPr id="3" name="Content Placeholder 2">
                <a:extLst>
                  <a:ext uri="{FF2B5EF4-FFF2-40B4-BE49-F238E27FC236}">
                    <a16:creationId xmlns:a16="http://schemas.microsoft.com/office/drawing/2014/main" id="{881CD623-F249-9803-A87A-5EB7E25810B1}"/>
                  </a:ext>
                </a:extLst>
              </p:cNvPr>
              <p:cNvSpPr>
                <a:spLocks noGrp="1" noRot="1" noChangeAspect="1" noMove="1" noResize="1" noEditPoints="1" noAdjustHandles="1" noChangeArrowheads="1" noChangeShapeType="1" noTextEdit="1"/>
              </p:cNvSpPr>
              <p:nvPr>
                <p:ph idx="1"/>
              </p:nvPr>
            </p:nvSpPr>
            <p:spPr>
              <a:xfrm>
                <a:off x="838200" y="1825624"/>
                <a:ext cx="5076193" cy="4613275"/>
              </a:xfrm>
              <a:blipFill>
                <a:blip r:embed="rId2"/>
                <a:stretch>
                  <a:fillRect l="-750" t="-109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6E37ABC-5152-D85B-06BD-6CAC215251AB}"/>
              </a:ext>
            </a:extLst>
          </p:cNvPr>
          <p:cNvPicPr>
            <a:picLocks noChangeAspect="1"/>
          </p:cNvPicPr>
          <p:nvPr/>
        </p:nvPicPr>
        <p:blipFill>
          <a:blip r:embed="rId3"/>
          <a:stretch>
            <a:fillRect/>
          </a:stretch>
        </p:blipFill>
        <p:spPr>
          <a:xfrm>
            <a:off x="5914393" y="1690688"/>
            <a:ext cx="5439407" cy="4748212"/>
          </a:xfrm>
          <a:prstGeom prst="rect">
            <a:avLst/>
          </a:prstGeom>
        </p:spPr>
      </p:pic>
    </p:spTree>
    <p:extLst>
      <p:ext uri="{BB962C8B-B14F-4D97-AF65-F5344CB8AC3E}">
        <p14:creationId xmlns:p14="http://schemas.microsoft.com/office/powerpoint/2010/main" val="1570298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Comparing different attention algorithms: </a:t>
            </a:r>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Multi-Query</a:t>
            </a:r>
            <a:r>
              <a:rPr lang="en-US" sz="3200" b="1" dirty="0">
                <a:latin typeface="Helvetica Neue" panose="02000503000000020004" pitchFamily="2" charset="0"/>
                <a:ea typeface="Helvetica Neue" panose="02000503000000020004" pitchFamily="2" charset="0"/>
                <a:cs typeface="Helvetica Neue" panose="02000503000000020004" pitchFamily="2" charset="0"/>
              </a:rPr>
              <a:t> Attention with KV-cache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1CD623-F249-9803-A87A-5EB7E25810B1}"/>
                  </a:ext>
                </a:extLst>
              </p:cNvPr>
              <p:cNvSpPr>
                <a:spLocks noGrp="1"/>
              </p:cNvSpPr>
              <p:nvPr>
                <p:ph idx="1"/>
              </p:nvPr>
            </p:nvSpPr>
            <p:spPr>
              <a:xfrm>
                <a:off x="838200" y="1825624"/>
                <a:ext cx="3581669" cy="4613275"/>
              </a:xfrm>
            </p:spPr>
            <p:txBody>
              <a:bodyPr>
                <a:normAutofit fontScale="92500" lnSpcReduction="10000"/>
              </a:bodyPr>
              <a:lstStyle/>
              <a:p>
                <a:r>
                  <a:rPr lang="en-US" sz="1600" dirty="0">
                    <a:latin typeface="+mj-lt"/>
                  </a:rPr>
                  <a:t>We remove the </a:t>
                </a:r>
                <a14:m>
                  <m:oMath xmlns:m="http://schemas.openxmlformats.org/officeDocument/2006/math">
                    <m:r>
                      <a:rPr lang="en-US" sz="1600" b="0" i="1" smtClean="0">
                        <a:latin typeface="Cambria Math" panose="02040503050406030204" pitchFamily="18" charset="0"/>
                      </a:rPr>
                      <m:t>h</m:t>
                    </m:r>
                  </m:oMath>
                </a14:m>
                <a:r>
                  <a:rPr lang="en-US" sz="1600" dirty="0">
                    <a:latin typeface="+mj-lt"/>
                  </a:rPr>
                  <a:t> dimension from the </a:t>
                </a:r>
                <a14:m>
                  <m:oMath xmlns:m="http://schemas.openxmlformats.org/officeDocument/2006/math">
                    <m:r>
                      <a:rPr lang="en-US" sz="1600" b="0" i="1" smtClean="0">
                        <a:latin typeface="Cambria Math" panose="02040503050406030204" pitchFamily="18" charset="0"/>
                      </a:rPr>
                      <m:t>𝐾</m:t>
                    </m:r>
                  </m:oMath>
                </a14:m>
                <a:r>
                  <a:rPr lang="en-US" sz="1600" dirty="0">
                    <a:latin typeface="+mj-lt"/>
                  </a:rPr>
                  <a:t> and the </a:t>
                </a:r>
                <a14:m>
                  <m:oMath xmlns:m="http://schemas.openxmlformats.org/officeDocument/2006/math">
                    <m:r>
                      <a:rPr lang="en-US" sz="1600" b="0" i="1" smtClean="0">
                        <a:latin typeface="Cambria Math" panose="02040503050406030204" pitchFamily="18" charset="0"/>
                      </a:rPr>
                      <m:t>𝑉</m:t>
                    </m:r>
                  </m:oMath>
                </a14:m>
                <a:r>
                  <a:rPr lang="en-US" sz="1600" dirty="0">
                    <a:latin typeface="+mj-lt"/>
                  </a:rPr>
                  <a:t>, while keeping it for the </a:t>
                </a:r>
                <a14:m>
                  <m:oMath xmlns:m="http://schemas.openxmlformats.org/officeDocument/2006/math">
                    <m:r>
                      <a:rPr lang="en-US" sz="1600" b="0" i="1" smtClean="0">
                        <a:latin typeface="Cambria Math" panose="02040503050406030204" pitchFamily="18" charset="0"/>
                      </a:rPr>
                      <m:t>𝑄</m:t>
                    </m:r>
                  </m:oMath>
                </a14:m>
                <a:r>
                  <a:rPr lang="en-US" sz="1600" dirty="0">
                    <a:latin typeface="+mj-lt"/>
                  </a:rPr>
                  <a:t>. This means that all the different query heads will share the same keys and values.</a:t>
                </a:r>
              </a:p>
              <a:p>
                <a:r>
                  <a:rPr lang="en-US" sz="1600" dirty="0">
                    <a:latin typeface="+mj-lt"/>
                  </a:rPr>
                  <a:t>The number of arithmetic operations performed is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𝑏𝑛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𝑑</m:t>
                            </m:r>
                          </m:e>
                          <m:sup>
                            <m:r>
                              <a:rPr lang="en-US" sz="1600" b="0" i="1" smtClean="0">
                                <a:latin typeface="Cambria Math" panose="02040503050406030204" pitchFamily="18" charset="0"/>
                              </a:rPr>
                              <m:t>2</m:t>
                            </m:r>
                          </m:sup>
                        </m:sSup>
                      </m:e>
                    </m:d>
                  </m:oMath>
                </a14:m>
                <a:r>
                  <a:rPr lang="en-US" sz="1600" dirty="0">
                    <a:latin typeface="+mj-lt"/>
                  </a:rPr>
                  <a:t>.</a:t>
                </a:r>
              </a:p>
              <a:p>
                <a:r>
                  <a:rPr lang="en-US" sz="1600" dirty="0">
                    <a:latin typeface="+mj-lt"/>
                  </a:rPr>
                  <a:t>Th total memory involved in the operations, given by the sum of all the tensors involved in the calculations (including the derived ones!) is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𝑏𝑛𝑑</m:t>
                        </m:r>
                        <m:r>
                          <a:rPr lang="en-US" sz="1600" b="0" i="1" smtClean="0">
                            <a:latin typeface="Cambria Math" panose="02040503050406030204" pitchFamily="18" charset="0"/>
                          </a:rPr>
                          <m:t>+</m:t>
                        </m:r>
                        <m:r>
                          <a:rPr lang="en-US" sz="1600" b="0" i="1" smtClean="0">
                            <a:latin typeface="Cambria Math" panose="02040503050406030204" pitchFamily="18" charset="0"/>
                          </a:rPr>
                          <m:t>𝑏</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𝑘</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𝑛𝑑</m:t>
                            </m:r>
                          </m:e>
                          <m:sup>
                            <m:r>
                              <a:rPr lang="en-US" sz="1600" b="0" i="1" smtClean="0">
                                <a:latin typeface="Cambria Math" panose="02040503050406030204" pitchFamily="18" charset="0"/>
                              </a:rPr>
                              <m:t>2</m:t>
                            </m:r>
                          </m:sup>
                        </m:sSup>
                      </m:e>
                    </m:d>
                  </m:oMath>
                </a14:m>
                <a:r>
                  <a:rPr lang="en-US" sz="1600" dirty="0">
                    <a:latin typeface="+mj-lt"/>
                  </a:rPr>
                  <a:t>.</a:t>
                </a:r>
              </a:p>
              <a:p>
                <a:r>
                  <a:rPr lang="en-US" sz="1600" dirty="0">
                    <a:latin typeface="+mj-lt"/>
                  </a:rPr>
                  <a:t>The ratio between the total memory and the number of arithmetic operations is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𝑑</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𝑛</m:t>
                            </m:r>
                            <m:r>
                              <a:rPr lang="en-US" sz="1600" b="0" i="1" smtClean="0">
                                <a:latin typeface="Cambria Math" panose="02040503050406030204" pitchFamily="18" charset="0"/>
                              </a:rPr>
                              <m:t>𝑑</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𝑏</m:t>
                            </m:r>
                          </m:den>
                        </m:f>
                      </m:e>
                    </m:d>
                  </m:oMath>
                </a14:m>
                <a:r>
                  <a:rPr lang="en-US" sz="1600" b="0" dirty="0">
                    <a:latin typeface="+mj-lt"/>
                  </a:rPr>
                  <a:t>.</a:t>
                </a:r>
              </a:p>
              <a:p>
                <a:r>
                  <a:rPr lang="en-US" sz="1600" b="0" dirty="0">
                    <a:latin typeface="+mj-lt"/>
                  </a:rPr>
                  <a:t>Comparing with the previous approach, we have reduced the expensive term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𝑑</m:t>
                        </m:r>
                      </m:den>
                    </m:f>
                  </m:oMath>
                </a14:m>
                <a:r>
                  <a:rPr lang="en-US" sz="1600" b="0" dirty="0">
                    <a:latin typeface="+mj-lt"/>
                  </a:rPr>
                  <a:t> by a factor of </a:t>
                </a:r>
                <a14:m>
                  <m:oMath xmlns:m="http://schemas.openxmlformats.org/officeDocument/2006/math">
                    <m:r>
                      <a:rPr lang="en-US" sz="1600" i="1">
                        <a:latin typeface="Cambria Math" panose="02040503050406030204" pitchFamily="18" charset="0"/>
                      </a:rPr>
                      <m:t>h</m:t>
                    </m:r>
                  </m:oMath>
                </a14:m>
                <a:r>
                  <a:rPr lang="en-US" sz="1600" b="0" dirty="0">
                    <a:latin typeface="+mj-lt"/>
                  </a:rPr>
                  <a:t>.</a:t>
                </a:r>
              </a:p>
              <a:p>
                <a:r>
                  <a:rPr lang="en-US" sz="1600" dirty="0">
                    <a:latin typeface="+mj-lt"/>
                  </a:rPr>
                  <a:t>The performance gains are important, while the model’s quality degrades only a little bit.</a:t>
                </a:r>
                <a:endParaRPr lang="en-US" sz="1600" b="0" dirty="0">
                  <a:latin typeface="+mj-lt"/>
                </a:endParaRPr>
              </a:p>
              <a:p>
                <a:endParaRPr lang="en-US" sz="1600" dirty="0">
                  <a:latin typeface="+mj-lt"/>
                </a:endParaRPr>
              </a:p>
              <a:p>
                <a:endParaRPr lang="en-US" sz="1600" dirty="0">
                  <a:latin typeface="+mj-lt"/>
                </a:endParaRPr>
              </a:p>
            </p:txBody>
          </p:sp>
        </mc:Choice>
        <mc:Fallback>
          <p:sp>
            <p:nvSpPr>
              <p:cNvPr id="3" name="Content Placeholder 2">
                <a:extLst>
                  <a:ext uri="{FF2B5EF4-FFF2-40B4-BE49-F238E27FC236}">
                    <a16:creationId xmlns:a16="http://schemas.microsoft.com/office/drawing/2014/main" id="{881CD623-F249-9803-A87A-5EB7E25810B1}"/>
                  </a:ext>
                </a:extLst>
              </p:cNvPr>
              <p:cNvSpPr>
                <a:spLocks noGrp="1" noRot="1" noChangeAspect="1" noMove="1" noResize="1" noEditPoints="1" noAdjustHandles="1" noChangeArrowheads="1" noChangeShapeType="1" noTextEdit="1"/>
              </p:cNvSpPr>
              <p:nvPr>
                <p:ph idx="1"/>
              </p:nvPr>
            </p:nvSpPr>
            <p:spPr>
              <a:xfrm>
                <a:off x="838200" y="1825624"/>
                <a:ext cx="3581669" cy="4613275"/>
              </a:xfrm>
              <a:blipFill>
                <a:blip r:embed="rId2"/>
                <a:stretch>
                  <a:fillRect l="-709" t="-1099" r="-177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A3BE097-4D5D-6D9F-2BA1-C7E940DD21A6}"/>
              </a:ext>
            </a:extLst>
          </p:cNvPr>
          <p:cNvPicPr>
            <a:picLocks noChangeAspect="1"/>
          </p:cNvPicPr>
          <p:nvPr/>
        </p:nvPicPr>
        <p:blipFill>
          <a:blip r:embed="rId3"/>
          <a:stretch>
            <a:fillRect/>
          </a:stretch>
        </p:blipFill>
        <p:spPr>
          <a:xfrm>
            <a:off x="4419870" y="1936516"/>
            <a:ext cx="6933930" cy="4391489"/>
          </a:xfrm>
          <a:prstGeom prst="rect">
            <a:avLst/>
          </a:prstGeom>
        </p:spPr>
      </p:pic>
    </p:spTree>
    <p:extLst>
      <p:ext uri="{BB962C8B-B14F-4D97-AF65-F5344CB8AC3E}">
        <p14:creationId xmlns:p14="http://schemas.microsoft.com/office/powerpoint/2010/main" val="2780043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Speed and quality comparisons</a:t>
            </a:r>
          </a:p>
        </p:txBody>
      </p:sp>
      <p:pic>
        <p:nvPicPr>
          <p:cNvPr id="6" name="Picture 5">
            <a:extLst>
              <a:ext uri="{FF2B5EF4-FFF2-40B4-BE49-F238E27FC236}">
                <a16:creationId xmlns:a16="http://schemas.microsoft.com/office/drawing/2014/main" id="{E2EE2037-27EC-AED0-A52E-713BA6B7BA8E}"/>
              </a:ext>
            </a:extLst>
          </p:cNvPr>
          <p:cNvPicPr>
            <a:picLocks noChangeAspect="1"/>
          </p:cNvPicPr>
          <p:nvPr/>
        </p:nvPicPr>
        <p:blipFill>
          <a:blip r:embed="rId2"/>
          <a:stretch>
            <a:fillRect/>
          </a:stretch>
        </p:blipFill>
        <p:spPr>
          <a:xfrm>
            <a:off x="850787" y="1983179"/>
            <a:ext cx="10490426" cy="4094059"/>
          </a:xfrm>
          <a:prstGeom prst="rect">
            <a:avLst/>
          </a:prstGeom>
        </p:spPr>
      </p:pic>
    </p:spTree>
    <p:extLst>
      <p:ext uri="{BB962C8B-B14F-4D97-AF65-F5344CB8AC3E}">
        <p14:creationId xmlns:p14="http://schemas.microsoft.com/office/powerpoint/2010/main" val="3073075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Grouped Multi-Query </a:t>
            </a:r>
            <a:br>
              <a:rPr lang="en-US" sz="3200" b="1" dirty="0">
                <a:latin typeface="Helvetica Neue" panose="02000503000000020004" pitchFamily="2" charset="0"/>
                <a:ea typeface="Helvetica Neue" panose="02000503000000020004" pitchFamily="2" charset="0"/>
                <a:cs typeface="Helvetica Neue" panose="02000503000000020004" pitchFamily="2" charset="0"/>
              </a:rPr>
            </a:br>
            <a:r>
              <a:rPr lang="en-US" sz="3200" b="1" dirty="0">
                <a:latin typeface="Helvetica Neue" panose="02000503000000020004" pitchFamily="2" charset="0"/>
                <a:ea typeface="Helvetica Neue" panose="02000503000000020004" pitchFamily="2" charset="0"/>
                <a:cs typeface="Helvetica Neue" panose="02000503000000020004" pitchFamily="2" charset="0"/>
              </a:rPr>
              <a:t>Attention?</a:t>
            </a:r>
          </a:p>
        </p:txBody>
      </p:sp>
      <p:pic>
        <p:nvPicPr>
          <p:cNvPr id="4" name="Picture 3">
            <a:extLst>
              <a:ext uri="{FF2B5EF4-FFF2-40B4-BE49-F238E27FC236}">
                <a16:creationId xmlns:a16="http://schemas.microsoft.com/office/drawing/2014/main" id="{36212547-CDB5-8CE0-C165-4451EA6CC002}"/>
              </a:ext>
            </a:extLst>
          </p:cNvPr>
          <p:cNvPicPr>
            <a:picLocks noChangeAspect="1"/>
          </p:cNvPicPr>
          <p:nvPr/>
        </p:nvPicPr>
        <p:blipFill>
          <a:blip r:embed="rId2"/>
          <a:stretch>
            <a:fillRect/>
          </a:stretch>
        </p:blipFill>
        <p:spPr>
          <a:xfrm>
            <a:off x="6785601" y="613766"/>
            <a:ext cx="3995253" cy="5166728"/>
          </a:xfrm>
          <a:prstGeom prst="rect">
            <a:avLst/>
          </a:prstGeom>
        </p:spPr>
      </p:pic>
      <p:sp>
        <p:nvSpPr>
          <p:cNvPr id="8" name="TextBox 7">
            <a:extLst>
              <a:ext uri="{FF2B5EF4-FFF2-40B4-BE49-F238E27FC236}">
                <a16:creationId xmlns:a16="http://schemas.microsoft.com/office/drawing/2014/main" id="{23A65809-229F-B7DB-585F-B59D136859DC}"/>
              </a:ext>
            </a:extLst>
          </p:cNvPr>
          <p:cNvSpPr txBox="1"/>
          <p:nvPr/>
        </p:nvSpPr>
        <p:spPr>
          <a:xfrm>
            <a:off x="7501699" y="5754211"/>
            <a:ext cx="1339702" cy="369332"/>
          </a:xfrm>
          <a:prstGeom prst="rect">
            <a:avLst/>
          </a:prstGeom>
          <a:noFill/>
        </p:spPr>
        <p:txBody>
          <a:bodyPr wrap="square" rtlCol="0" anchor="ctr">
            <a:spAutoFit/>
          </a:bodyPr>
          <a:lstStyle/>
          <a:p>
            <a:pPr algn="ctr"/>
            <a:r>
              <a:rPr lang="en-US" b="1" dirty="0" err="1"/>
              <a:t>LLaMA</a:t>
            </a:r>
            <a:endParaRPr lang="en-US" b="1" dirty="0"/>
          </a:p>
        </p:txBody>
      </p:sp>
      <p:cxnSp>
        <p:nvCxnSpPr>
          <p:cNvPr id="2" name="Straight Arrow Connector 1">
            <a:extLst>
              <a:ext uri="{FF2B5EF4-FFF2-40B4-BE49-F238E27FC236}">
                <a16:creationId xmlns:a16="http://schemas.microsoft.com/office/drawing/2014/main" id="{F726443E-9513-3E1B-841C-9FDB5736145D}"/>
              </a:ext>
            </a:extLst>
          </p:cNvPr>
          <p:cNvCxnSpPr>
            <a:cxnSpLocks/>
          </p:cNvCxnSpPr>
          <p:nvPr/>
        </p:nvCxnSpPr>
        <p:spPr>
          <a:xfrm>
            <a:off x="3746584" y="4006736"/>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9AAB3ACB-F69B-0E86-E73E-05863D076A60}"/>
              </a:ext>
            </a:extLst>
          </p:cNvPr>
          <p:cNvSpPr txBox="1"/>
          <p:nvPr/>
        </p:nvSpPr>
        <p:spPr>
          <a:xfrm>
            <a:off x="393460" y="3178154"/>
            <a:ext cx="3353124" cy="707886"/>
          </a:xfrm>
          <a:prstGeom prst="rect">
            <a:avLst/>
          </a:prstGeom>
          <a:noFill/>
        </p:spPr>
        <p:txBody>
          <a:bodyPr wrap="square" rtlCol="0">
            <a:spAutoFit/>
          </a:bodyPr>
          <a:lstStyle/>
          <a:p>
            <a:r>
              <a:rPr lang="en-US" sz="2000" dirty="0">
                <a:latin typeface="+mj-lt"/>
              </a:rPr>
              <a:t>Now, let’s talk about Grouped MQA!</a:t>
            </a:r>
          </a:p>
        </p:txBody>
      </p:sp>
    </p:spTree>
    <p:extLst>
      <p:ext uri="{BB962C8B-B14F-4D97-AF65-F5344CB8AC3E}">
        <p14:creationId xmlns:p14="http://schemas.microsoft.com/office/powerpoint/2010/main" val="2971111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Grouped Multi-Query Attention: A compromise between two extremes</a:t>
            </a:r>
          </a:p>
        </p:txBody>
      </p:sp>
      <p:pic>
        <p:nvPicPr>
          <p:cNvPr id="36866" name="Picture 2" descr="Demystifying GQA — Grouped Query Attention for Efficient LLM Pre-training |  by Bhavin Jawade | Dec, 2023 | Towards Data Science">
            <a:extLst>
              <a:ext uri="{FF2B5EF4-FFF2-40B4-BE49-F238E27FC236}">
                <a16:creationId xmlns:a16="http://schemas.microsoft.com/office/drawing/2014/main" id="{7337DFD8-27C6-13CC-9428-D705BC3C5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70" y="4001294"/>
            <a:ext cx="6743430" cy="21872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EC630A-C48E-52DD-C462-40D77ECB5DD5}"/>
              </a:ext>
            </a:extLst>
          </p:cNvPr>
          <p:cNvPicPr>
            <a:picLocks noChangeAspect="1"/>
          </p:cNvPicPr>
          <p:nvPr/>
        </p:nvPicPr>
        <p:blipFill>
          <a:blip r:embed="rId3"/>
          <a:stretch>
            <a:fillRect/>
          </a:stretch>
        </p:blipFill>
        <p:spPr>
          <a:xfrm>
            <a:off x="838200" y="4636250"/>
            <a:ext cx="3294413" cy="927608"/>
          </a:xfrm>
          <a:prstGeom prst="rect">
            <a:avLst/>
          </a:prstGeom>
        </p:spPr>
      </p:pic>
      <p:sp>
        <p:nvSpPr>
          <p:cNvPr id="11" name="Content Placeholder 2">
            <a:extLst>
              <a:ext uri="{FF2B5EF4-FFF2-40B4-BE49-F238E27FC236}">
                <a16:creationId xmlns:a16="http://schemas.microsoft.com/office/drawing/2014/main" id="{BB0BB6C1-2947-7CF6-B731-EECBB0DDD5AC}"/>
              </a:ext>
            </a:extLst>
          </p:cNvPr>
          <p:cNvSpPr>
            <a:spLocks noGrp="1"/>
          </p:cNvSpPr>
          <p:nvPr>
            <p:ph idx="1"/>
          </p:nvPr>
        </p:nvSpPr>
        <p:spPr>
          <a:xfrm>
            <a:off x="838200" y="1825625"/>
            <a:ext cx="3506400" cy="4351338"/>
          </a:xfrm>
        </p:spPr>
        <p:txBody>
          <a:bodyPr>
            <a:normAutofit/>
          </a:bodyPr>
          <a:lstStyle/>
          <a:p>
            <a:pPr marL="0" indent="0">
              <a:buNone/>
            </a:pPr>
            <a:r>
              <a:rPr lang="en-US" sz="1800" b="1" dirty="0"/>
              <a:t>Multi-Head </a:t>
            </a:r>
            <a:r>
              <a:rPr lang="en-US" sz="1800" dirty="0">
                <a:latin typeface="+mj-lt"/>
              </a:rPr>
              <a:t>Attention</a:t>
            </a:r>
          </a:p>
          <a:p>
            <a:r>
              <a:rPr lang="en-US" sz="1800" dirty="0">
                <a:latin typeface="+mj-lt"/>
              </a:rPr>
              <a:t>High quality</a:t>
            </a:r>
          </a:p>
          <a:p>
            <a:r>
              <a:rPr lang="en-US" sz="1800" dirty="0">
                <a:latin typeface="+mj-lt"/>
              </a:rPr>
              <a:t>Computationally slow</a:t>
            </a:r>
          </a:p>
        </p:txBody>
      </p:sp>
      <p:sp>
        <p:nvSpPr>
          <p:cNvPr id="12" name="Content Placeholder 2">
            <a:extLst>
              <a:ext uri="{FF2B5EF4-FFF2-40B4-BE49-F238E27FC236}">
                <a16:creationId xmlns:a16="http://schemas.microsoft.com/office/drawing/2014/main" id="{EB211289-E399-58B1-44B7-51E8CAFC45B8}"/>
              </a:ext>
            </a:extLst>
          </p:cNvPr>
          <p:cNvSpPr txBox="1">
            <a:spLocks/>
          </p:cNvSpPr>
          <p:nvPr/>
        </p:nvSpPr>
        <p:spPr>
          <a:xfrm>
            <a:off x="4344600" y="1825625"/>
            <a:ext cx="3506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Grouped Multi-Query </a:t>
            </a:r>
            <a:r>
              <a:rPr lang="en-US" sz="1800" dirty="0">
                <a:latin typeface="+mj-lt"/>
              </a:rPr>
              <a:t>Attention</a:t>
            </a:r>
          </a:p>
          <a:p>
            <a:r>
              <a:rPr lang="en-US" sz="1800" dirty="0">
                <a:latin typeface="+mj-lt"/>
              </a:rPr>
              <a:t>A good compromise between quality and speed</a:t>
            </a:r>
          </a:p>
        </p:txBody>
      </p:sp>
      <p:sp>
        <p:nvSpPr>
          <p:cNvPr id="13" name="Content Placeholder 2">
            <a:extLst>
              <a:ext uri="{FF2B5EF4-FFF2-40B4-BE49-F238E27FC236}">
                <a16:creationId xmlns:a16="http://schemas.microsoft.com/office/drawing/2014/main" id="{91E52CEF-624F-2FFE-E292-51E6D13CC971}"/>
              </a:ext>
            </a:extLst>
          </p:cNvPr>
          <p:cNvSpPr txBox="1">
            <a:spLocks/>
          </p:cNvSpPr>
          <p:nvPr/>
        </p:nvSpPr>
        <p:spPr>
          <a:xfrm>
            <a:off x="7851000" y="1825625"/>
            <a:ext cx="3506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Multi-Query </a:t>
            </a:r>
            <a:r>
              <a:rPr lang="en-US" sz="1800" dirty="0">
                <a:latin typeface="+mj-lt"/>
              </a:rPr>
              <a:t>Attention</a:t>
            </a:r>
          </a:p>
          <a:p>
            <a:r>
              <a:rPr lang="en-US" sz="1800" dirty="0">
                <a:latin typeface="+mj-lt"/>
              </a:rPr>
              <a:t>Loss in quality</a:t>
            </a:r>
          </a:p>
          <a:p>
            <a:r>
              <a:rPr lang="en-US" sz="1800" dirty="0">
                <a:latin typeface="+mj-lt"/>
              </a:rPr>
              <a:t>Computationally fast</a:t>
            </a:r>
          </a:p>
        </p:txBody>
      </p:sp>
    </p:spTree>
    <p:extLst>
      <p:ext uri="{BB962C8B-B14F-4D97-AF65-F5344CB8AC3E}">
        <p14:creationId xmlns:p14="http://schemas.microsoft.com/office/powerpoint/2010/main" val="964024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the </a:t>
            </a:r>
            <a:r>
              <a:rPr lang="en-US" sz="3200" b="1" dirty="0" err="1">
                <a:latin typeface="Helvetica Neue" panose="02000503000000020004" pitchFamily="2" charset="0"/>
                <a:ea typeface="Helvetica Neue" panose="02000503000000020004" pitchFamily="2" charset="0"/>
                <a:cs typeface="Helvetica Neue" panose="02000503000000020004" pitchFamily="2" charset="0"/>
              </a:rPr>
              <a:t>SwiGLU</a:t>
            </a:r>
            <a:r>
              <a:rPr lang="en-US" sz="3200" b="1" dirty="0">
                <a:latin typeface="Helvetica Neue" panose="02000503000000020004" pitchFamily="2" charset="0"/>
                <a:ea typeface="Helvetica Neue" panose="02000503000000020004" pitchFamily="2" charset="0"/>
                <a:cs typeface="Helvetica Neue" panose="02000503000000020004" pitchFamily="2" charset="0"/>
              </a:rPr>
              <a:t> activation</a:t>
            </a:r>
            <a:br>
              <a:rPr lang="en-US" sz="3200" b="1" dirty="0">
                <a:latin typeface="Helvetica Neue" panose="02000503000000020004" pitchFamily="2" charset="0"/>
                <a:ea typeface="Helvetica Neue" panose="02000503000000020004" pitchFamily="2" charset="0"/>
                <a:cs typeface="Helvetica Neue" panose="02000503000000020004" pitchFamily="2" charset="0"/>
              </a:rPr>
            </a:br>
            <a:r>
              <a:rPr lang="en-US" sz="3200" b="1" dirty="0">
                <a:latin typeface="Helvetica Neue" panose="02000503000000020004" pitchFamily="2" charset="0"/>
                <a:ea typeface="Helvetica Neue" panose="02000503000000020004" pitchFamily="2" charset="0"/>
                <a:cs typeface="Helvetica Neue" panose="02000503000000020004" pitchFamily="2" charset="0"/>
              </a:rPr>
              <a:t>function?</a:t>
            </a:r>
          </a:p>
        </p:txBody>
      </p:sp>
      <p:pic>
        <p:nvPicPr>
          <p:cNvPr id="4" name="Picture 3">
            <a:extLst>
              <a:ext uri="{FF2B5EF4-FFF2-40B4-BE49-F238E27FC236}">
                <a16:creationId xmlns:a16="http://schemas.microsoft.com/office/drawing/2014/main" id="{36212547-CDB5-8CE0-C165-4451EA6CC002}"/>
              </a:ext>
            </a:extLst>
          </p:cNvPr>
          <p:cNvPicPr>
            <a:picLocks noChangeAspect="1"/>
          </p:cNvPicPr>
          <p:nvPr/>
        </p:nvPicPr>
        <p:blipFill>
          <a:blip r:embed="rId2"/>
          <a:stretch>
            <a:fillRect/>
          </a:stretch>
        </p:blipFill>
        <p:spPr>
          <a:xfrm>
            <a:off x="6785601" y="613766"/>
            <a:ext cx="3995253" cy="5166728"/>
          </a:xfrm>
          <a:prstGeom prst="rect">
            <a:avLst/>
          </a:prstGeom>
        </p:spPr>
      </p:pic>
      <p:sp>
        <p:nvSpPr>
          <p:cNvPr id="8" name="TextBox 7">
            <a:extLst>
              <a:ext uri="{FF2B5EF4-FFF2-40B4-BE49-F238E27FC236}">
                <a16:creationId xmlns:a16="http://schemas.microsoft.com/office/drawing/2014/main" id="{23A65809-229F-B7DB-585F-B59D136859DC}"/>
              </a:ext>
            </a:extLst>
          </p:cNvPr>
          <p:cNvSpPr txBox="1"/>
          <p:nvPr/>
        </p:nvSpPr>
        <p:spPr>
          <a:xfrm>
            <a:off x="7501699" y="5754211"/>
            <a:ext cx="1339702" cy="369332"/>
          </a:xfrm>
          <a:prstGeom prst="rect">
            <a:avLst/>
          </a:prstGeom>
          <a:noFill/>
        </p:spPr>
        <p:txBody>
          <a:bodyPr wrap="square" rtlCol="0" anchor="ctr">
            <a:spAutoFit/>
          </a:bodyPr>
          <a:lstStyle/>
          <a:p>
            <a:pPr algn="ctr"/>
            <a:r>
              <a:rPr lang="en-US" b="1" dirty="0" err="1"/>
              <a:t>LLaMA</a:t>
            </a:r>
            <a:endParaRPr lang="en-US" b="1" dirty="0"/>
          </a:p>
        </p:txBody>
      </p:sp>
      <p:cxnSp>
        <p:nvCxnSpPr>
          <p:cNvPr id="2" name="Straight Arrow Connector 1">
            <a:extLst>
              <a:ext uri="{FF2B5EF4-FFF2-40B4-BE49-F238E27FC236}">
                <a16:creationId xmlns:a16="http://schemas.microsoft.com/office/drawing/2014/main" id="{F726443E-9513-3E1B-841C-9FDB5736145D}"/>
              </a:ext>
            </a:extLst>
          </p:cNvPr>
          <p:cNvCxnSpPr>
            <a:cxnSpLocks/>
          </p:cNvCxnSpPr>
          <p:nvPr/>
        </p:nvCxnSpPr>
        <p:spPr>
          <a:xfrm>
            <a:off x="4277925" y="2659850"/>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0036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err="1">
                <a:latin typeface="Helvetica Neue" panose="02000503000000020004" pitchFamily="2" charset="0"/>
                <a:ea typeface="Helvetica Neue" panose="02000503000000020004" pitchFamily="2" charset="0"/>
                <a:cs typeface="Helvetica Neue" panose="02000503000000020004" pitchFamily="2" charset="0"/>
              </a:rPr>
              <a:t>SwiGLU</a:t>
            </a:r>
            <a:r>
              <a:rPr lang="en-US" sz="3200" b="1" dirty="0">
                <a:latin typeface="Helvetica Neue" panose="02000503000000020004" pitchFamily="2" charset="0"/>
                <a:ea typeface="Helvetica Neue" panose="02000503000000020004" pitchFamily="2" charset="0"/>
                <a:cs typeface="Helvetica Neue" panose="02000503000000020004" pitchFamily="2" charset="0"/>
              </a:rPr>
              <a:t> Activation Function</a:t>
            </a:r>
          </a:p>
        </p:txBody>
      </p:sp>
      <p:pic>
        <p:nvPicPr>
          <p:cNvPr id="8" name="Picture 7">
            <a:extLst>
              <a:ext uri="{FF2B5EF4-FFF2-40B4-BE49-F238E27FC236}">
                <a16:creationId xmlns:a16="http://schemas.microsoft.com/office/drawing/2014/main" id="{B261F8FC-5271-FEBA-4B1D-35D93FD038ED}"/>
              </a:ext>
            </a:extLst>
          </p:cNvPr>
          <p:cNvPicPr>
            <a:picLocks noChangeAspect="1"/>
          </p:cNvPicPr>
          <p:nvPr/>
        </p:nvPicPr>
        <p:blipFill>
          <a:blip r:embed="rId2"/>
          <a:stretch>
            <a:fillRect/>
          </a:stretch>
        </p:blipFill>
        <p:spPr>
          <a:xfrm>
            <a:off x="891573" y="2065426"/>
            <a:ext cx="10462227" cy="3371547"/>
          </a:xfrm>
          <a:prstGeom prst="rect">
            <a:avLst/>
          </a:prstGeom>
        </p:spPr>
      </p:pic>
    </p:spTree>
    <p:extLst>
      <p:ext uri="{BB962C8B-B14F-4D97-AF65-F5344CB8AC3E}">
        <p14:creationId xmlns:p14="http://schemas.microsoft.com/office/powerpoint/2010/main" val="488427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err="1">
                <a:latin typeface="Helvetica Neue" panose="02000503000000020004" pitchFamily="2" charset="0"/>
                <a:ea typeface="Helvetica Neue" panose="02000503000000020004" pitchFamily="2" charset="0"/>
                <a:cs typeface="Helvetica Neue" panose="02000503000000020004" pitchFamily="2" charset="0"/>
              </a:rPr>
              <a:t>SwiGLU</a:t>
            </a:r>
            <a:r>
              <a:rPr lang="en-US" sz="3200" b="1" dirty="0">
                <a:latin typeface="Helvetica Neue" panose="02000503000000020004" pitchFamily="2" charset="0"/>
                <a:ea typeface="Helvetica Neue" panose="02000503000000020004" pitchFamily="2" charset="0"/>
                <a:cs typeface="Helvetica Neue" panose="02000503000000020004" pitchFamily="2" charset="0"/>
              </a:rPr>
              <a:t> Activation Function</a:t>
            </a:r>
          </a:p>
        </p:txBody>
      </p:sp>
      <p:pic>
        <p:nvPicPr>
          <p:cNvPr id="6" name="Picture 5">
            <a:extLst>
              <a:ext uri="{FF2B5EF4-FFF2-40B4-BE49-F238E27FC236}">
                <a16:creationId xmlns:a16="http://schemas.microsoft.com/office/drawing/2014/main" id="{0F0A1FB0-B9B9-991B-13EC-37A1BD050D9F}"/>
              </a:ext>
            </a:extLst>
          </p:cNvPr>
          <p:cNvPicPr>
            <a:picLocks noChangeAspect="1"/>
          </p:cNvPicPr>
          <p:nvPr/>
        </p:nvPicPr>
        <p:blipFill>
          <a:blip r:embed="rId2"/>
          <a:stretch>
            <a:fillRect/>
          </a:stretch>
        </p:blipFill>
        <p:spPr>
          <a:xfrm>
            <a:off x="1140876" y="1690688"/>
            <a:ext cx="9910247" cy="4802187"/>
          </a:xfrm>
          <a:prstGeom prst="rect">
            <a:avLst/>
          </a:prstGeom>
        </p:spPr>
      </p:pic>
    </p:spTree>
    <p:extLst>
      <p:ext uri="{BB962C8B-B14F-4D97-AF65-F5344CB8AC3E}">
        <p14:creationId xmlns:p14="http://schemas.microsoft.com/office/powerpoint/2010/main" val="1511240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err="1">
                <a:latin typeface="Helvetica Neue" panose="02000503000000020004" pitchFamily="2" charset="0"/>
                <a:ea typeface="Helvetica Neue" panose="02000503000000020004" pitchFamily="2" charset="0"/>
                <a:cs typeface="Helvetica Neue" panose="02000503000000020004" pitchFamily="2" charset="0"/>
              </a:rPr>
              <a:t>SwiGLU</a:t>
            </a:r>
            <a:r>
              <a:rPr lang="en-US" sz="3200" b="1" dirty="0">
                <a:latin typeface="Helvetica Neue" panose="02000503000000020004" pitchFamily="2" charset="0"/>
                <a:ea typeface="Helvetica Neue" panose="02000503000000020004" pitchFamily="2" charset="0"/>
                <a:cs typeface="Helvetica Neue" panose="02000503000000020004" pitchFamily="2" charset="0"/>
              </a:rPr>
              <a:t> Activation Function</a:t>
            </a:r>
          </a:p>
        </p:txBody>
      </p:sp>
      <p:pic>
        <p:nvPicPr>
          <p:cNvPr id="6" name="Picture 5">
            <a:extLst>
              <a:ext uri="{FF2B5EF4-FFF2-40B4-BE49-F238E27FC236}">
                <a16:creationId xmlns:a16="http://schemas.microsoft.com/office/drawing/2014/main" id="{75B1A1AC-3363-07B4-368B-7D924A937DF8}"/>
              </a:ext>
            </a:extLst>
          </p:cNvPr>
          <p:cNvPicPr>
            <a:picLocks noChangeAspect="1"/>
          </p:cNvPicPr>
          <p:nvPr/>
        </p:nvPicPr>
        <p:blipFill>
          <a:blip r:embed="rId2"/>
          <a:stretch>
            <a:fillRect/>
          </a:stretch>
        </p:blipFill>
        <p:spPr>
          <a:xfrm>
            <a:off x="501998" y="1690688"/>
            <a:ext cx="11188003" cy="5007865"/>
          </a:xfrm>
          <a:prstGeom prst="rect">
            <a:avLst/>
          </a:prstGeom>
        </p:spPr>
      </p:pic>
    </p:spTree>
    <p:extLst>
      <p:ext uri="{BB962C8B-B14F-4D97-AF65-F5344CB8AC3E}">
        <p14:creationId xmlns:p14="http://schemas.microsoft.com/office/powerpoint/2010/main" val="1147318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How well does it perform?</a:t>
            </a:r>
          </a:p>
        </p:txBody>
      </p:sp>
      <p:pic>
        <p:nvPicPr>
          <p:cNvPr id="6" name="Picture 5">
            <a:extLst>
              <a:ext uri="{FF2B5EF4-FFF2-40B4-BE49-F238E27FC236}">
                <a16:creationId xmlns:a16="http://schemas.microsoft.com/office/drawing/2014/main" id="{8D88EF5A-7136-732D-4894-AE17C6F4DCFE}"/>
              </a:ext>
            </a:extLst>
          </p:cNvPr>
          <p:cNvPicPr>
            <a:picLocks noChangeAspect="1"/>
          </p:cNvPicPr>
          <p:nvPr/>
        </p:nvPicPr>
        <p:blipFill>
          <a:blip r:embed="rId2"/>
          <a:stretch>
            <a:fillRect/>
          </a:stretch>
        </p:blipFill>
        <p:spPr>
          <a:xfrm>
            <a:off x="1461260" y="1690688"/>
            <a:ext cx="9269479" cy="4931492"/>
          </a:xfrm>
          <a:prstGeom prst="rect">
            <a:avLst/>
          </a:prstGeom>
        </p:spPr>
      </p:pic>
    </p:spTree>
    <p:extLst>
      <p:ext uri="{BB962C8B-B14F-4D97-AF65-F5344CB8AC3E}">
        <p14:creationId xmlns:p14="http://schemas.microsoft.com/office/powerpoint/2010/main" val="1461276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an input embedding?</a:t>
            </a:r>
          </a:p>
        </p:txBody>
      </p:sp>
      <p:grpSp>
        <p:nvGrpSpPr>
          <p:cNvPr id="108" name="Group 107">
            <a:extLst>
              <a:ext uri="{FF2B5EF4-FFF2-40B4-BE49-F238E27FC236}">
                <a16:creationId xmlns:a16="http://schemas.microsoft.com/office/drawing/2014/main" id="{75F77D9D-61BA-EAD7-ECBE-3DD49FDA2C74}"/>
              </a:ext>
            </a:extLst>
          </p:cNvPr>
          <p:cNvGrpSpPr/>
          <p:nvPr/>
        </p:nvGrpSpPr>
        <p:grpSpPr>
          <a:xfrm>
            <a:off x="496744" y="1962983"/>
            <a:ext cx="10857056" cy="4055618"/>
            <a:chOff x="0" y="1814127"/>
            <a:chExt cx="10857056" cy="4055618"/>
          </a:xfrm>
        </p:grpSpPr>
        <p:sp>
          <p:nvSpPr>
            <p:cNvPr id="12" name="TextBox 11">
              <a:extLst>
                <a:ext uri="{FF2B5EF4-FFF2-40B4-BE49-F238E27FC236}">
                  <a16:creationId xmlns:a16="http://schemas.microsoft.com/office/drawing/2014/main" id="{B1D08B1D-6CB3-9B97-524C-F8A75B9F4F22}"/>
                </a:ext>
              </a:extLst>
            </p:cNvPr>
            <p:cNvSpPr txBox="1"/>
            <p:nvPr/>
          </p:nvSpPr>
          <p:spPr>
            <a:xfrm>
              <a:off x="0" y="1814127"/>
              <a:ext cx="1898234" cy="461665"/>
            </a:xfrm>
            <a:prstGeom prst="rect">
              <a:avLst/>
            </a:prstGeom>
            <a:noFill/>
          </p:spPr>
          <p:txBody>
            <a:bodyPr wrap="square" rtlCol="0" anchor="ctr">
              <a:spAutoFit/>
            </a:bodyPr>
            <a:lstStyle/>
            <a:p>
              <a:pPr algn="ctr"/>
              <a:r>
                <a:rPr lang="en-US" sz="1200" b="1" dirty="0"/>
                <a:t>Original sentence</a:t>
              </a:r>
            </a:p>
            <a:p>
              <a:pPr algn="ctr"/>
              <a:r>
                <a:rPr lang="en-US" sz="1200" dirty="0">
                  <a:latin typeface="+mj-lt"/>
                </a:rPr>
                <a:t>(tokens)</a:t>
              </a:r>
            </a:p>
          </p:txBody>
        </p:sp>
        <p:sp>
          <p:nvSpPr>
            <p:cNvPr id="13" name="TextBox 12">
              <a:extLst>
                <a:ext uri="{FF2B5EF4-FFF2-40B4-BE49-F238E27FC236}">
                  <a16:creationId xmlns:a16="http://schemas.microsoft.com/office/drawing/2014/main" id="{E444C202-C20A-B10C-A177-31E0E9E5CB7A}"/>
                </a:ext>
              </a:extLst>
            </p:cNvPr>
            <p:cNvSpPr txBox="1"/>
            <p:nvPr/>
          </p:nvSpPr>
          <p:spPr>
            <a:xfrm>
              <a:off x="0" y="2768565"/>
              <a:ext cx="1898234" cy="646331"/>
            </a:xfrm>
            <a:prstGeom prst="rect">
              <a:avLst/>
            </a:prstGeom>
            <a:noFill/>
          </p:spPr>
          <p:txBody>
            <a:bodyPr wrap="square" rtlCol="0" anchor="ctr">
              <a:spAutoFit/>
            </a:bodyPr>
            <a:lstStyle/>
            <a:p>
              <a:pPr algn="ctr"/>
              <a:r>
                <a:rPr lang="en-US" sz="1200" b="1" dirty="0"/>
                <a:t>Input IDs</a:t>
              </a:r>
            </a:p>
            <a:p>
              <a:pPr algn="ctr"/>
              <a:r>
                <a:rPr lang="en-US" sz="1200" dirty="0">
                  <a:latin typeface="+mj-lt"/>
                </a:rPr>
                <a:t>(position in the </a:t>
              </a:r>
            </a:p>
            <a:p>
              <a:pPr algn="ctr"/>
              <a:r>
                <a:rPr lang="en-US" sz="1200" dirty="0">
                  <a:latin typeface="+mj-lt"/>
                </a:rPr>
                <a:t>vocabulary)</a:t>
              </a:r>
            </a:p>
          </p:txBody>
        </p:sp>
        <p:sp>
          <p:nvSpPr>
            <p:cNvPr id="27" name="TextBox 26">
              <a:extLst>
                <a:ext uri="{FF2B5EF4-FFF2-40B4-BE49-F238E27FC236}">
                  <a16:creationId xmlns:a16="http://schemas.microsoft.com/office/drawing/2014/main" id="{43008356-E2E5-0972-70C1-0FC6582968A4}"/>
                </a:ext>
              </a:extLst>
            </p:cNvPr>
            <p:cNvSpPr txBox="1"/>
            <p:nvPr/>
          </p:nvSpPr>
          <p:spPr>
            <a:xfrm>
              <a:off x="0" y="4815672"/>
              <a:ext cx="1898234" cy="461665"/>
            </a:xfrm>
            <a:prstGeom prst="rect">
              <a:avLst/>
            </a:prstGeom>
            <a:noFill/>
          </p:spPr>
          <p:txBody>
            <a:bodyPr wrap="square" rtlCol="0" anchor="ctr">
              <a:spAutoFit/>
            </a:bodyPr>
            <a:lstStyle/>
            <a:p>
              <a:pPr algn="ctr"/>
              <a:r>
                <a:rPr lang="en-US" sz="1200" b="1" dirty="0"/>
                <a:t>Embedding</a:t>
              </a:r>
            </a:p>
            <a:p>
              <a:pPr algn="ctr"/>
              <a:r>
                <a:rPr lang="en-US" sz="1200" dirty="0">
                  <a:latin typeface="+mj-lt"/>
                </a:rPr>
                <a:t>(vector of size 512)</a:t>
              </a:r>
            </a:p>
          </p:txBody>
        </p:sp>
        <p:grpSp>
          <p:nvGrpSpPr>
            <p:cNvPr id="107" name="Group 106">
              <a:extLst>
                <a:ext uri="{FF2B5EF4-FFF2-40B4-BE49-F238E27FC236}">
                  <a16:creationId xmlns:a16="http://schemas.microsoft.com/office/drawing/2014/main" id="{B96F6731-025C-4DAD-5914-1FDD129BF4C8}"/>
                </a:ext>
              </a:extLst>
            </p:cNvPr>
            <p:cNvGrpSpPr/>
            <p:nvPr/>
          </p:nvGrpSpPr>
          <p:grpSpPr>
            <a:xfrm>
              <a:off x="1898234" y="1880154"/>
              <a:ext cx="8958822" cy="3989591"/>
              <a:chOff x="1898234" y="1880154"/>
              <a:chExt cx="8958822" cy="3989591"/>
            </a:xfrm>
          </p:grpSpPr>
          <p:sp>
            <p:nvSpPr>
              <p:cNvPr id="14" name="Rectangle 13">
                <a:extLst>
                  <a:ext uri="{FF2B5EF4-FFF2-40B4-BE49-F238E27FC236}">
                    <a16:creationId xmlns:a16="http://schemas.microsoft.com/office/drawing/2014/main" id="{18947262-0BD9-4213-9159-95FAA5C9F995}"/>
                  </a:ext>
                </a:extLst>
              </p:cNvPr>
              <p:cNvSpPr/>
              <p:nvPr/>
            </p:nvSpPr>
            <p:spPr>
              <a:xfrm>
                <a:off x="1898234" y="1880154"/>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YOUR</a:t>
                </a:r>
              </a:p>
            </p:txBody>
          </p:sp>
          <p:sp>
            <p:nvSpPr>
              <p:cNvPr id="15" name="Rectangle 14">
                <a:extLst>
                  <a:ext uri="{FF2B5EF4-FFF2-40B4-BE49-F238E27FC236}">
                    <a16:creationId xmlns:a16="http://schemas.microsoft.com/office/drawing/2014/main" id="{666BBD48-1534-DE48-3E5B-267FD5C0C42C}"/>
                  </a:ext>
                </a:extLst>
              </p:cNvPr>
              <p:cNvSpPr/>
              <p:nvPr/>
            </p:nvSpPr>
            <p:spPr>
              <a:xfrm>
                <a:off x="3478053" y="1880154"/>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CAT</a:t>
                </a:r>
              </a:p>
            </p:txBody>
          </p:sp>
          <p:sp>
            <p:nvSpPr>
              <p:cNvPr id="16" name="Rectangle 15">
                <a:extLst>
                  <a:ext uri="{FF2B5EF4-FFF2-40B4-BE49-F238E27FC236}">
                    <a16:creationId xmlns:a16="http://schemas.microsoft.com/office/drawing/2014/main" id="{62CFBE85-0F58-FC2F-9C76-26B249CF203F}"/>
                  </a:ext>
                </a:extLst>
              </p:cNvPr>
              <p:cNvSpPr/>
              <p:nvPr/>
            </p:nvSpPr>
            <p:spPr>
              <a:xfrm>
                <a:off x="5055218" y="1880154"/>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IS</a:t>
                </a:r>
              </a:p>
            </p:txBody>
          </p:sp>
          <p:sp>
            <p:nvSpPr>
              <p:cNvPr id="17" name="Rectangle 16">
                <a:extLst>
                  <a:ext uri="{FF2B5EF4-FFF2-40B4-BE49-F238E27FC236}">
                    <a16:creationId xmlns:a16="http://schemas.microsoft.com/office/drawing/2014/main" id="{077B9F35-309F-5325-61AB-3276AF42C605}"/>
                  </a:ext>
                </a:extLst>
              </p:cNvPr>
              <p:cNvSpPr/>
              <p:nvPr/>
            </p:nvSpPr>
            <p:spPr>
              <a:xfrm>
                <a:off x="6632383" y="1880154"/>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a:t>
                </a:r>
              </a:p>
            </p:txBody>
          </p:sp>
          <p:sp>
            <p:nvSpPr>
              <p:cNvPr id="18" name="Rectangle 17">
                <a:extLst>
                  <a:ext uri="{FF2B5EF4-FFF2-40B4-BE49-F238E27FC236}">
                    <a16:creationId xmlns:a16="http://schemas.microsoft.com/office/drawing/2014/main" id="{811D0780-5C40-A3E5-8337-E577276A7C95}"/>
                  </a:ext>
                </a:extLst>
              </p:cNvPr>
              <p:cNvSpPr/>
              <p:nvPr/>
            </p:nvSpPr>
            <p:spPr>
              <a:xfrm>
                <a:off x="8209548" y="1880154"/>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LOVELY</a:t>
                </a:r>
              </a:p>
            </p:txBody>
          </p:sp>
          <p:sp>
            <p:nvSpPr>
              <p:cNvPr id="19" name="Rectangle 18">
                <a:extLst>
                  <a:ext uri="{FF2B5EF4-FFF2-40B4-BE49-F238E27FC236}">
                    <a16:creationId xmlns:a16="http://schemas.microsoft.com/office/drawing/2014/main" id="{E010B4D0-65E8-AD9D-AD44-AB95419E596C}"/>
                  </a:ext>
                </a:extLst>
              </p:cNvPr>
              <p:cNvSpPr/>
              <p:nvPr/>
            </p:nvSpPr>
            <p:spPr>
              <a:xfrm>
                <a:off x="9786713" y="1880154"/>
                <a:ext cx="1070343" cy="329610"/>
              </a:xfrm>
              <a:prstGeom prst="rect">
                <a:avLst/>
              </a:prstGeom>
              <a:solidFill>
                <a:srgbClr val="FF8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CAT</a:t>
                </a:r>
              </a:p>
            </p:txBody>
          </p:sp>
          <p:sp>
            <p:nvSpPr>
              <p:cNvPr id="21" name="Rectangle 20">
                <a:extLst>
                  <a:ext uri="{FF2B5EF4-FFF2-40B4-BE49-F238E27FC236}">
                    <a16:creationId xmlns:a16="http://schemas.microsoft.com/office/drawing/2014/main" id="{ECD98969-9B77-AF34-CD50-8366C434083C}"/>
                  </a:ext>
                </a:extLst>
              </p:cNvPr>
              <p:cNvSpPr/>
              <p:nvPr/>
            </p:nvSpPr>
            <p:spPr>
              <a:xfrm>
                <a:off x="1898234" y="2893791"/>
                <a:ext cx="1070343" cy="329610"/>
              </a:xfrm>
              <a:prstGeom prst="rect">
                <a:avLst/>
              </a:prstGeom>
              <a:solidFill>
                <a:srgbClr val="FF6F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105</a:t>
                </a:r>
              </a:p>
            </p:txBody>
          </p:sp>
          <p:sp>
            <p:nvSpPr>
              <p:cNvPr id="22" name="Rectangle 21">
                <a:extLst>
                  <a:ext uri="{FF2B5EF4-FFF2-40B4-BE49-F238E27FC236}">
                    <a16:creationId xmlns:a16="http://schemas.microsoft.com/office/drawing/2014/main" id="{4185D974-42EF-2A86-8798-415D553E90B5}"/>
                  </a:ext>
                </a:extLst>
              </p:cNvPr>
              <p:cNvSpPr/>
              <p:nvPr/>
            </p:nvSpPr>
            <p:spPr>
              <a:xfrm>
                <a:off x="3478053" y="2893791"/>
                <a:ext cx="1070343" cy="329610"/>
              </a:xfrm>
              <a:prstGeom prst="rect">
                <a:avLst/>
              </a:prstGeom>
              <a:solidFill>
                <a:srgbClr val="FF6F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6587</a:t>
                </a:r>
              </a:p>
            </p:txBody>
          </p:sp>
          <p:sp>
            <p:nvSpPr>
              <p:cNvPr id="23" name="Rectangle 22">
                <a:extLst>
                  <a:ext uri="{FF2B5EF4-FFF2-40B4-BE49-F238E27FC236}">
                    <a16:creationId xmlns:a16="http://schemas.microsoft.com/office/drawing/2014/main" id="{D29A078C-F039-8E14-917D-7BEBF36D66EF}"/>
                  </a:ext>
                </a:extLst>
              </p:cNvPr>
              <p:cNvSpPr/>
              <p:nvPr/>
            </p:nvSpPr>
            <p:spPr>
              <a:xfrm>
                <a:off x="5055218" y="2893791"/>
                <a:ext cx="1070343" cy="329610"/>
              </a:xfrm>
              <a:prstGeom prst="rect">
                <a:avLst/>
              </a:prstGeom>
              <a:solidFill>
                <a:srgbClr val="FF6F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5475</a:t>
                </a:r>
              </a:p>
            </p:txBody>
          </p:sp>
          <p:sp>
            <p:nvSpPr>
              <p:cNvPr id="24" name="Rectangle 23">
                <a:extLst>
                  <a:ext uri="{FF2B5EF4-FFF2-40B4-BE49-F238E27FC236}">
                    <a16:creationId xmlns:a16="http://schemas.microsoft.com/office/drawing/2014/main" id="{E3A7A444-6A4F-6312-DAF2-272DD28931D8}"/>
                  </a:ext>
                </a:extLst>
              </p:cNvPr>
              <p:cNvSpPr/>
              <p:nvPr/>
            </p:nvSpPr>
            <p:spPr>
              <a:xfrm>
                <a:off x="6632383" y="2893791"/>
                <a:ext cx="1070343" cy="329610"/>
              </a:xfrm>
              <a:prstGeom prst="rect">
                <a:avLst/>
              </a:prstGeom>
              <a:solidFill>
                <a:srgbClr val="FF6F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3578</a:t>
                </a:r>
              </a:p>
            </p:txBody>
          </p:sp>
          <p:sp>
            <p:nvSpPr>
              <p:cNvPr id="25" name="Rectangle 24">
                <a:extLst>
                  <a:ext uri="{FF2B5EF4-FFF2-40B4-BE49-F238E27FC236}">
                    <a16:creationId xmlns:a16="http://schemas.microsoft.com/office/drawing/2014/main" id="{6A47910A-39BD-9CCF-7638-D3B0E9925A1B}"/>
                  </a:ext>
                </a:extLst>
              </p:cNvPr>
              <p:cNvSpPr/>
              <p:nvPr/>
            </p:nvSpPr>
            <p:spPr>
              <a:xfrm>
                <a:off x="8209548" y="2893791"/>
                <a:ext cx="1070343" cy="329610"/>
              </a:xfrm>
              <a:prstGeom prst="rect">
                <a:avLst/>
              </a:prstGeom>
              <a:solidFill>
                <a:srgbClr val="FF6F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65</a:t>
                </a:r>
              </a:p>
            </p:txBody>
          </p:sp>
          <p:sp>
            <p:nvSpPr>
              <p:cNvPr id="26" name="Rectangle 25">
                <a:extLst>
                  <a:ext uri="{FF2B5EF4-FFF2-40B4-BE49-F238E27FC236}">
                    <a16:creationId xmlns:a16="http://schemas.microsoft.com/office/drawing/2014/main" id="{D9BADAA5-278E-81AB-D258-6B0E4F433AEE}"/>
                  </a:ext>
                </a:extLst>
              </p:cNvPr>
              <p:cNvSpPr/>
              <p:nvPr/>
            </p:nvSpPr>
            <p:spPr>
              <a:xfrm>
                <a:off x="9786713" y="2893791"/>
                <a:ext cx="1070343" cy="329610"/>
              </a:xfrm>
              <a:prstGeom prst="rect">
                <a:avLst/>
              </a:prstGeom>
              <a:solidFill>
                <a:srgbClr val="FF6F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j-lt"/>
                  </a:rPr>
                  <a:t>6587</a:t>
                </a:r>
              </a:p>
            </p:txBody>
          </p:sp>
          <p:sp>
            <p:nvSpPr>
              <p:cNvPr id="28" name="Rectangle 27">
                <a:extLst>
                  <a:ext uri="{FF2B5EF4-FFF2-40B4-BE49-F238E27FC236}">
                    <a16:creationId xmlns:a16="http://schemas.microsoft.com/office/drawing/2014/main" id="{5AFF5303-2E88-9EE8-C147-B32703529937}"/>
                  </a:ext>
                </a:extLst>
              </p:cNvPr>
              <p:cNvSpPr/>
              <p:nvPr/>
            </p:nvSpPr>
            <p:spPr>
              <a:xfrm>
                <a:off x="1898234" y="390644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952.207</a:t>
                </a:r>
              </a:p>
            </p:txBody>
          </p:sp>
          <p:sp>
            <p:nvSpPr>
              <p:cNvPr id="29" name="Rectangle 28">
                <a:extLst>
                  <a:ext uri="{FF2B5EF4-FFF2-40B4-BE49-F238E27FC236}">
                    <a16:creationId xmlns:a16="http://schemas.microsoft.com/office/drawing/2014/main" id="{B544F705-8CE9-594D-BBC7-F84674C1C50E}"/>
                  </a:ext>
                </a:extLst>
              </p:cNvPr>
              <p:cNvSpPr/>
              <p:nvPr/>
            </p:nvSpPr>
            <p:spPr>
              <a:xfrm>
                <a:off x="3478053" y="390644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171.411</a:t>
                </a:r>
              </a:p>
            </p:txBody>
          </p:sp>
          <p:sp>
            <p:nvSpPr>
              <p:cNvPr id="30" name="Rectangle 29">
                <a:extLst>
                  <a:ext uri="{FF2B5EF4-FFF2-40B4-BE49-F238E27FC236}">
                    <a16:creationId xmlns:a16="http://schemas.microsoft.com/office/drawing/2014/main" id="{E85C5D7A-F765-2BDB-21DA-9233EFDBA90A}"/>
                  </a:ext>
                </a:extLst>
              </p:cNvPr>
              <p:cNvSpPr/>
              <p:nvPr/>
            </p:nvSpPr>
            <p:spPr>
              <a:xfrm>
                <a:off x="5055218" y="390644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621.659</a:t>
                </a:r>
              </a:p>
            </p:txBody>
          </p:sp>
          <p:sp>
            <p:nvSpPr>
              <p:cNvPr id="31" name="Rectangle 30">
                <a:extLst>
                  <a:ext uri="{FF2B5EF4-FFF2-40B4-BE49-F238E27FC236}">
                    <a16:creationId xmlns:a16="http://schemas.microsoft.com/office/drawing/2014/main" id="{E17450AE-481B-D5B9-5C59-0D6E0F247B66}"/>
                  </a:ext>
                </a:extLst>
              </p:cNvPr>
              <p:cNvSpPr/>
              <p:nvPr/>
            </p:nvSpPr>
            <p:spPr>
              <a:xfrm>
                <a:off x="6632383" y="390644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776.562</a:t>
                </a:r>
              </a:p>
            </p:txBody>
          </p:sp>
          <p:sp>
            <p:nvSpPr>
              <p:cNvPr id="32" name="Rectangle 31">
                <a:extLst>
                  <a:ext uri="{FF2B5EF4-FFF2-40B4-BE49-F238E27FC236}">
                    <a16:creationId xmlns:a16="http://schemas.microsoft.com/office/drawing/2014/main" id="{75335E39-83A7-B50F-1FC7-1D989D20DAE1}"/>
                  </a:ext>
                </a:extLst>
              </p:cNvPr>
              <p:cNvSpPr/>
              <p:nvPr/>
            </p:nvSpPr>
            <p:spPr>
              <a:xfrm>
                <a:off x="8209548" y="390644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6422.693</a:t>
                </a:r>
              </a:p>
            </p:txBody>
          </p:sp>
          <p:sp>
            <p:nvSpPr>
              <p:cNvPr id="33" name="Rectangle 32">
                <a:extLst>
                  <a:ext uri="{FF2B5EF4-FFF2-40B4-BE49-F238E27FC236}">
                    <a16:creationId xmlns:a16="http://schemas.microsoft.com/office/drawing/2014/main" id="{D785DEB0-4EFC-C2BD-0556-77EB63291E53}"/>
                  </a:ext>
                </a:extLst>
              </p:cNvPr>
              <p:cNvSpPr/>
              <p:nvPr/>
            </p:nvSpPr>
            <p:spPr>
              <a:xfrm>
                <a:off x="9786713" y="3906440"/>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171.411</a:t>
                </a:r>
              </a:p>
            </p:txBody>
          </p:sp>
          <p:cxnSp>
            <p:nvCxnSpPr>
              <p:cNvPr id="35" name="Straight Arrow Connector 34">
                <a:extLst>
                  <a:ext uri="{FF2B5EF4-FFF2-40B4-BE49-F238E27FC236}">
                    <a16:creationId xmlns:a16="http://schemas.microsoft.com/office/drawing/2014/main" id="{C11F5F7E-72FB-D900-1366-297A41780299}"/>
                  </a:ext>
                </a:extLst>
              </p:cNvPr>
              <p:cNvCxnSpPr>
                <a:stCxn id="14" idx="2"/>
                <a:endCxn id="21" idx="0"/>
              </p:cNvCxnSpPr>
              <p:nvPr/>
            </p:nvCxnSpPr>
            <p:spPr>
              <a:xfrm>
                <a:off x="2433406" y="2209764"/>
                <a:ext cx="0" cy="6840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343B8C03-D0EE-5A21-FBD3-0CD6AAAED396}"/>
                  </a:ext>
                </a:extLst>
              </p:cNvPr>
              <p:cNvCxnSpPr>
                <a:cxnSpLocks/>
                <a:stCxn id="21" idx="2"/>
                <a:endCxn id="28" idx="0"/>
              </p:cNvCxnSpPr>
              <p:nvPr/>
            </p:nvCxnSpPr>
            <p:spPr>
              <a:xfrm>
                <a:off x="2433406" y="3223401"/>
                <a:ext cx="0" cy="6830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989CE35C-F549-2155-D301-E7E4AF296437}"/>
                  </a:ext>
                </a:extLst>
              </p:cNvPr>
              <p:cNvCxnSpPr>
                <a:cxnSpLocks/>
                <a:stCxn id="15" idx="2"/>
                <a:endCxn id="22" idx="0"/>
              </p:cNvCxnSpPr>
              <p:nvPr/>
            </p:nvCxnSpPr>
            <p:spPr>
              <a:xfrm>
                <a:off x="4013225" y="2209764"/>
                <a:ext cx="0" cy="6840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0F76063-D8C5-6448-E3E8-0846CF1E02C4}"/>
                  </a:ext>
                </a:extLst>
              </p:cNvPr>
              <p:cNvCxnSpPr>
                <a:cxnSpLocks/>
                <a:stCxn id="16" idx="2"/>
                <a:endCxn id="23" idx="0"/>
              </p:cNvCxnSpPr>
              <p:nvPr/>
            </p:nvCxnSpPr>
            <p:spPr>
              <a:xfrm>
                <a:off x="5590390" y="2209764"/>
                <a:ext cx="0" cy="6840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115769E1-4467-81EB-B13D-DECD635041E1}"/>
                  </a:ext>
                </a:extLst>
              </p:cNvPr>
              <p:cNvCxnSpPr>
                <a:cxnSpLocks/>
                <a:stCxn id="17" idx="2"/>
                <a:endCxn id="24" idx="0"/>
              </p:cNvCxnSpPr>
              <p:nvPr/>
            </p:nvCxnSpPr>
            <p:spPr>
              <a:xfrm>
                <a:off x="7167555" y="2209764"/>
                <a:ext cx="0" cy="6840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26F8446D-7F6C-34CC-8AA5-888A9D65103B}"/>
                  </a:ext>
                </a:extLst>
              </p:cNvPr>
              <p:cNvCxnSpPr>
                <a:cxnSpLocks/>
                <a:stCxn id="18" idx="2"/>
                <a:endCxn id="25" idx="0"/>
              </p:cNvCxnSpPr>
              <p:nvPr/>
            </p:nvCxnSpPr>
            <p:spPr>
              <a:xfrm>
                <a:off x="8744720" y="2209764"/>
                <a:ext cx="0" cy="6840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1" name="Straight Arrow Connector 50">
                <a:extLst>
                  <a:ext uri="{FF2B5EF4-FFF2-40B4-BE49-F238E27FC236}">
                    <a16:creationId xmlns:a16="http://schemas.microsoft.com/office/drawing/2014/main" id="{6AA94D2F-433C-C1C4-E97C-001C43E2A088}"/>
                  </a:ext>
                </a:extLst>
              </p:cNvPr>
              <p:cNvCxnSpPr>
                <a:cxnSpLocks/>
                <a:stCxn id="19" idx="2"/>
                <a:endCxn id="26" idx="0"/>
              </p:cNvCxnSpPr>
              <p:nvPr/>
            </p:nvCxnSpPr>
            <p:spPr>
              <a:xfrm>
                <a:off x="10321885" y="2209764"/>
                <a:ext cx="0" cy="6840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a16="http://schemas.microsoft.com/office/drawing/2014/main" id="{381E0A36-43BD-4C8E-117D-8225DF5B7B2F}"/>
                  </a:ext>
                </a:extLst>
              </p:cNvPr>
              <p:cNvCxnSpPr>
                <a:cxnSpLocks/>
                <a:stCxn id="22" idx="2"/>
                <a:endCxn id="29" idx="0"/>
              </p:cNvCxnSpPr>
              <p:nvPr/>
            </p:nvCxnSpPr>
            <p:spPr>
              <a:xfrm>
                <a:off x="4013225" y="3223401"/>
                <a:ext cx="0" cy="6830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2AF0FD21-0480-5D33-0C88-BE2260C5ED96}"/>
                  </a:ext>
                </a:extLst>
              </p:cNvPr>
              <p:cNvCxnSpPr>
                <a:cxnSpLocks/>
                <a:stCxn id="23" idx="2"/>
                <a:endCxn id="30" idx="0"/>
              </p:cNvCxnSpPr>
              <p:nvPr/>
            </p:nvCxnSpPr>
            <p:spPr>
              <a:xfrm>
                <a:off x="5590390" y="3223401"/>
                <a:ext cx="0" cy="6830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E041C756-F578-F263-FC1E-26346AB192BB}"/>
                  </a:ext>
                </a:extLst>
              </p:cNvPr>
              <p:cNvCxnSpPr>
                <a:cxnSpLocks/>
                <a:stCxn id="24" idx="2"/>
                <a:endCxn id="31" idx="0"/>
              </p:cNvCxnSpPr>
              <p:nvPr/>
            </p:nvCxnSpPr>
            <p:spPr>
              <a:xfrm>
                <a:off x="7167555" y="3223401"/>
                <a:ext cx="0" cy="6830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A324BD11-9AAE-FA5A-C14A-8FA8DD295F37}"/>
                  </a:ext>
                </a:extLst>
              </p:cNvPr>
              <p:cNvCxnSpPr>
                <a:cxnSpLocks/>
                <a:stCxn id="25" idx="2"/>
                <a:endCxn id="32" idx="0"/>
              </p:cNvCxnSpPr>
              <p:nvPr/>
            </p:nvCxnSpPr>
            <p:spPr>
              <a:xfrm>
                <a:off x="8744720" y="3223401"/>
                <a:ext cx="0" cy="6830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543177E6-B849-77B4-972E-7F014EC96CA1}"/>
                  </a:ext>
                </a:extLst>
              </p:cNvPr>
              <p:cNvCxnSpPr>
                <a:cxnSpLocks/>
                <a:stCxn id="26" idx="2"/>
                <a:endCxn id="33" idx="0"/>
              </p:cNvCxnSpPr>
              <p:nvPr/>
            </p:nvCxnSpPr>
            <p:spPr>
              <a:xfrm>
                <a:off x="10321885" y="3223401"/>
                <a:ext cx="0" cy="6830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5" name="Rectangle 74">
                <a:extLst>
                  <a:ext uri="{FF2B5EF4-FFF2-40B4-BE49-F238E27FC236}">
                    <a16:creationId xmlns:a16="http://schemas.microsoft.com/office/drawing/2014/main" id="{6BDBF435-F7F3-00A0-1471-35450F55154C}"/>
                  </a:ext>
                </a:extLst>
              </p:cNvPr>
              <p:cNvSpPr/>
              <p:nvPr/>
            </p:nvSpPr>
            <p:spPr>
              <a:xfrm>
                <a:off x="1898234" y="4233179"/>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5450.840</a:t>
                </a:r>
              </a:p>
            </p:txBody>
          </p:sp>
          <p:sp>
            <p:nvSpPr>
              <p:cNvPr id="76" name="Rectangle 75">
                <a:extLst>
                  <a:ext uri="{FF2B5EF4-FFF2-40B4-BE49-F238E27FC236}">
                    <a16:creationId xmlns:a16="http://schemas.microsoft.com/office/drawing/2014/main" id="{83DF9800-223C-812F-BD61-D24BFF9CB00D}"/>
                  </a:ext>
                </a:extLst>
              </p:cNvPr>
              <p:cNvSpPr/>
              <p:nvPr/>
            </p:nvSpPr>
            <p:spPr>
              <a:xfrm>
                <a:off x="3478053" y="4233179"/>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3276.350</a:t>
                </a:r>
              </a:p>
            </p:txBody>
          </p:sp>
          <p:sp>
            <p:nvSpPr>
              <p:cNvPr id="77" name="Rectangle 76">
                <a:extLst>
                  <a:ext uri="{FF2B5EF4-FFF2-40B4-BE49-F238E27FC236}">
                    <a16:creationId xmlns:a16="http://schemas.microsoft.com/office/drawing/2014/main" id="{1A56D0EC-179A-5A29-CBFF-1D9557C186E4}"/>
                  </a:ext>
                </a:extLst>
              </p:cNvPr>
              <p:cNvSpPr/>
              <p:nvPr/>
            </p:nvSpPr>
            <p:spPr>
              <a:xfrm>
                <a:off x="5055218" y="4233179"/>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1304.051</a:t>
                </a:r>
              </a:p>
            </p:txBody>
          </p:sp>
          <p:sp>
            <p:nvSpPr>
              <p:cNvPr id="78" name="Rectangle 77">
                <a:extLst>
                  <a:ext uri="{FF2B5EF4-FFF2-40B4-BE49-F238E27FC236}">
                    <a16:creationId xmlns:a16="http://schemas.microsoft.com/office/drawing/2014/main" id="{01D7B60C-CFC9-2AA4-3878-4773A0B8402F}"/>
                  </a:ext>
                </a:extLst>
              </p:cNvPr>
              <p:cNvSpPr/>
              <p:nvPr/>
            </p:nvSpPr>
            <p:spPr>
              <a:xfrm>
                <a:off x="6632383" y="4233179"/>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5567.288</a:t>
                </a:r>
              </a:p>
            </p:txBody>
          </p:sp>
          <p:sp>
            <p:nvSpPr>
              <p:cNvPr id="79" name="Rectangle 78">
                <a:extLst>
                  <a:ext uri="{FF2B5EF4-FFF2-40B4-BE49-F238E27FC236}">
                    <a16:creationId xmlns:a16="http://schemas.microsoft.com/office/drawing/2014/main" id="{82656D63-5CFE-2A55-1D08-4126698D8F44}"/>
                  </a:ext>
                </a:extLst>
              </p:cNvPr>
              <p:cNvSpPr/>
              <p:nvPr/>
            </p:nvSpPr>
            <p:spPr>
              <a:xfrm>
                <a:off x="8209548" y="4233179"/>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6315.080</a:t>
                </a:r>
              </a:p>
            </p:txBody>
          </p:sp>
          <p:sp>
            <p:nvSpPr>
              <p:cNvPr id="80" name="Rectangle 79">
                <a:extLst>
                  <a:ext uri="{FF2B5EF4-FFF2-40B4-BE49-F238E27FC236}">
                    <a16:creationId xmlns:a16="http://schemas.microsoft.com/office/drawing/2014/main" id="{6CF140F6-6702-5EA5-A780-F65D06A492C3}"/>
                  </a:ext>
                </a:extLst>
              </p:cNvPr>
              <p:cNvSpPr/>
              <p:nvPr/>
            </p:nvSpPr>
            <p:spPr>
              <a:xfrm>
                <a:off x="9786713" y="4233179"/>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3276.350</a:t>
                </a:r>
              </a:p>
            </p:txBody>
          </p:sp>
          <p:sp>
            <p:nvSpPr>
              <p:cNvPr id="81" name="Rectangle 80">
                <a:extLst>
                  <a:ext uri="{FF2B5EF4-FFF2-40B4-BE49-F238E27FC236}">
                    <a16:creationId xmlns:a16="http://schemas.microsoft.com/office/drawing/2014/main" id="{8A4408E3-4364-BF5E-2F19-1B47D8AC8260}"/>
                  </a:ext>
                </a:extLst>
              </p:cNvPr>
              <p:cNvSpPr/>
              <p:nvPr/>
            </p:nvSpPr>
            <p:spPr>
              <a:xfrm>
                <a:off x="1898234" y="4559918"/>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1853.448</a:t>
                </a:r>
              </a:p>
            </p:txBody>
          </p:sp>
          <p:sp>
            <p:nvSpPr>
              <p:cNvPr id="82" name="Rectangle 81">
                <a:extLst>
                  <a:ext uri="{FF2B5EF4-FFF2-40B4-BE49-F238E27FC236}">
                    <a16:creationId xmlns:a16="http://schemas.microsoft.com/office/drawing/2014/main" id="{A560466A-190A-D2B6-5777-A644ECD1A1EC}"/>
                  </a:ext>
                </a:extLst>
              </p:cNvPr>
              <p:cNvSpPr/>
              <p:nvPr/>
            </p:nvSpPr>
            <p:spPr>
              <a:xfrm>
                <a:off x="3478053" y="4559918"/>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9192.819</a:t>
                </a:r>
              </a:p>
            </p:txBody>
          </p:sp>
          <p:sp>
            <p:nvSpPr>
              <p:cNvPr id="83" name="Rectangle 82">
                <a:extLst>
                  <a:ext uri="{FF2B5EF4-FFF2-40B4-BE49-F238E27FC236}">
                    <a16:creationId xmlns:a16="http://schemas.microsoft.com/office/drawing/2014/main" id="{821718EB-CF8B-BC75-705A-D4672EF8033F}"/>
                  </a:ext>
                </a:extLst>
              </p:cNvPr>
              <p:cNvSpPr/>
              <p:nvPr/>
            </p:nvSpPr>
            <p:spPr>
              <a:xfrm>
                <a:off x="5055218" y="4559918"/>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0.564</a:t>
                </a:r>
              </a:p>
            </p:txBody>
          </p:sp>
          <p:sp>
            <p:nvSpPr>
              <p:cNvPr id="84" name="Rectangle 83">
                <a:extLst>
                  <a:ext uri="{FF2B5EF4-FFF2-40B4-BE49-F238E27FC236}">
                    <a16:creationId xmlns:a16="http://schemas.microsoft.com/office/drawing/2014/main" id="{4D4A84AD-075B-CBDB-E8DE-CCD920380138}"/>
                  </a:ext>
                </a:extLst>
              </p:cNvPr>
              <p:cNvSpPr/>
              <p:nvPr/>
            </p:nvSpPr>
            <p:spPr>
              <a:xfrm>
                <a:off x="6632383" y="4559918"/>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58.942</a:t>
                </a:r>
              </a:p>
            </p:txBody>
          </p:sp>
          <p:sp>
            <p:nvSpPr>
              <p:cNvPr id="85" name="Rectangle 84">
                <a:extLst>
                  <a:ext uri="{FF2B5EF4-FFF2-40B4-BE49-F238E27FC236}">
                    <a16:creationId xmlns:a16="http://schemas.microsoft.com/office/drawing/2014/main" id="{268927DF-0BEF-DF55-D54C-479485635494}"/>
                  </a:ext>
                </a:extLst>
              </p:cNvPr>
              <p:cNvSpPr/>
              <p:nvPr/>
            </p:nvSpPr>
            <p:spPr>
              <a:xfrm>
                <a:off x="8209548" y="4559918"/>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9358.776</a:t>
                </a:r>
              </a:p>
            </p:txBody>
          </p:sp>
          <p:sp>
            <p:nvSpPr>
              <p:cNvPr id="86" name="Rectangle 85">
                <a:extLst>
                  <a:ext uri="{FF2B5EF4-FFF2-40B4-BE49-F238E27FC236}">
                    <a16:creationId xmlns:a16="http://schemas.microsoft.com/office/drawing/2014/main" id="{E8A8CB08-BC86-0547-F782-678E01353458}"/>
                  </a:ext>
                </a:extLst>
              </p:cNvPr>
              <p:cNvSpPr/>
              <p:nvPr/>
            </p:nvSpPr>
            <p:spPr>
              <a:xfrm>
                <a:off x="9786713" y="4559918"/>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9192.819</a:t>
                </a:r>
              </a:p>
            </p:txBody>
          </p:sp>
          <p:sp>
            <p:nvSpPr>
              <p:cNvPr id="89" name="Rectangle 88">
                <a:extLst>
                  <a:ext uri="{FF2B5EF4-FFF2-40B4-BE49-F238E27FC236}">
                    <a16:creationId xmlns:a16="http://schemas.microsoft.com/office/drawing/2014/main" id="{1C299080-437B-22FD-5053-46C1C7D8BDC9}"/>
                  </a:ext>
                </a:extLst>
              </p:cNvPr>
              <p:cNvSpPr/>
              <p:nvPr/>
            </p:nvSpPr>
            <p:spPr>
              <a:xfrm>
                <a:off x="1898234" y="4886657"/>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0" name="Rectangle 89">
                <a:extLst>
                  <a:ext uri="{FF2B5EF4-FFF2-40B4-BE49-F238E27FC236}">
                    <a16:creationId xmlns:a16="http://schemas.microsoft.com/office/drawing/2014/main" id="{03AD303E-C21B-EAF2-B1D3-406AE518D82E}"/>
                  </a:ext>
                </a:extLst>
              </p:cNvPr>
              <p:cNvSpPr/>
              <p:nvPr/>
            </p:nvSpPr>
            <p:spPr>
              <a:xfrm>
                <a:off x="3478053" y="4886657"/>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1" name="Rectangle 90">
                <a:extLst>
                  <a:ext uri="{FF2B5EF4-FFF2-40B4-BE49-F238E27FC236}">
                    <a16:creationId xmlns:a16="http://schemas.microsoft.com/office/drawing/2014/main" id="{AF84AC90-8229-E8DE-636C-0959D01D0073}"/>
                  </a:ext>
                </a:extLst>
              </p:cNvPr>
              <p:cNvSpPr/>
              <p:nvPr/>
            </p:nvSpPr>
            <p:spPr>
              <a:xfrm>
                <a:off x="5055218" y="4886657"/>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2" name="Rectangle 91">
                <a:extLst>
                  <a:ext uri="{FF2B5EF4-FFF2-40B4-BE49-F238E27FC236}">
                    <a16:creationId xmlns:a16="http://schemas.microsoft.com/office/drawing/2014/main" id="{3DA2F9E5-312F-C5A7-809F-7A04B86E5855}"/>
                  </a:ext>
                </a:extLst>
              </p:cNvPr>
              <p:cNvSpPr/>
              <p:nvPr/>
            </p:nvSpPr>
            <p:spPr>
              <a:xfrm>
                <a:off x="6632383" y="4886657"/>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3" name="Rectangle 92">
                <a:extLst>
                  <a:ext uri="{FF2B5EF4-FFF2-40B4-BE49-F238E27FC236}">
                    <a16:creationId xmlns:a16="http://schemas.microsoft.com/office/drawing/2014/main" id="{E6DBBBD0-3B08-711D-4557-17A892A08C9F}"/>
                  </a:ext>
                </a:extLst>
              </p:cNvPr>
              <p:cNvSpPr/>
              <p:nvPr/>
            </p:nvSpPr>
            <p:spPr>
              <a:xfrm>
                <a:off x="8209548" y="4886657"/>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4" name="Rectangle 93">
                <a:extLst>
                  <a:ext uri="{FF2B5EF4-FFF2-40B4-BE49-F238E27FC236}">
                    <a16:creationId xmlns:a16="http://schemas.microsoft.com/office/drawing/2014/main" id="{436CC1DC-35C2-B9C7-87B6-014C9EC5F2B5}"/>
                  </a:ext>
                </a:extLst>
              </p:cNvPr>
              <p:cNvSpPr/>
              <p:nvPr/>
            </p:nvSpPr>
            <p:spPr>
              <a:xfrm>
                <a:off x="9786713" y="4886657"/>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t>
                </a:r>
              </a:p>
            </p:txBody>
          </p:sp>
          <p:sp>
            <p:nvSpPr>
              <p:cNvPr id="95" name="Rectangle 94">
                <a:extLst>
                  <a:ext uri="{FF2B5EF4-FFF2-40B4-BE49-F238E27FC236}">
                    <a16:creationId xmlns:a16="http://schemas.microsoft.com/office/drawing/2014/main" id="{FA800105-7F96-A29C-5E96-60B925FAC0DA}"/>
                  </a:ext>
                </a:extLst>
              </p:cNvPr>
              <p:cNvSpPr/>
              <p:nvPr/>
            </p:nvSpPr>
            <p:spPr>
              <a:xfrm>
                <a:off x="1898234" y="5213396"/>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1.658</a:t>
                </a:r>
              </a:p>
            </p:txBody>
          </p:sp>
          <p:sp>
            <p:nvSpPr>
              <p:cNvPr id="96" name="Rectangle 95">
                <a:extLst>
                  <a:ext uri="{FF2B5EF4-FFF2-40B4-BE49-F238E27FC236}">
                    <a16:creationId xmlns:a16="http://schemas.microsoft.com/office/drawing/2014/main" id="{ED71B216-A9C3-2C63-5AF7-66E5517A4A63}"/>
                  </a:ext>
                </a:extLst>
              </p:cNvPr>
              <p:cNvSpPr/>
              <p:nvPr/>
            </p:nvSpPr>
            <p:spPr>
              <a:xfrm>
                <a:off x="3478053" y="5213396"/>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3633.421</a:t>
                </a:r>
              </a:p>
            </p:txBody>
          </p:sp>
          <p:sp>
            <p:nvSpPr>
              <p:cNvPr id="97" name="Rectangle 96">
                <a:extLst>
                  <a:ext uri="{FF2B5EF4-FFF2-40B4-BE49-F238E27FC236}">
                    <a16:creationId xmlns:a16="http://schemas.microsoft.com/office/drawing/2014/main" id="{B0343D10-1A08-F933-7B64-580E46C6FF27}"/>
                  </a:ext>
                </a:extLst>
              </p:cNvPr>
              <p:cNvSpPr/>
              <p:nvPr/>
            </p:nvSpPr>
            <p:spPr>
              <a:xfrm>
                <a:off x="5055218" y="5213396"/>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7679.809</a:t>
                </a:r>
              </a:p>
            </p:txBody>
          </p:sp>
          <p:sp>
            <p:nvSpPr>
              <p:cNvPr id="98" name="Rectangle 97">
                <a:extLst>
                  <a:ext uri="{FF2B5EF4-FFF2-40B4-BE49-F238E27FC236}">
                    <a16:creationId xmlns:a16="http://schemas.microsoft.com/office/drawing/2014/main" id="{866EBBB1-D77B-841A-6844-3E8DD4F1DD17}"/>
                  </a:ext>
                </a:extLst>
              </p:cNvPr>
              <p:cNvSpPr/>
              <p:nvPr/>
            </p:nvSpPr>
            <p:spPr>
              <a:xfrm>
                <a:off x="6632383" y="5213396"/>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2716.419</a:t>
                </a:r>
              </a:p>
            </p:txBody>
          </p:sp>
          <p:sp>
            <p:nvSpPr>
              <p:cNvPr id="99" name="Rectangle 98">
                <a:extLst>
                  <a:ext uri="{FF2B5EF4-FFF2-40B4-BE49-F238E27FC236}">
                    <a16:creationId xmlns:a16="http://schemas.microsoft.com/office/drawing/2014/main" id="{5D38B97C-F6C7-CDAC-08DD-315471BC1FD2}"/>
                  </a:ext>
                </a:extLst>
              </p:cNvPr>
              <p:cNvSpPr/>
              <p:nvPr/>
            </p:nvSpPr>
            <p:spPr>
              <a:xfrm>
                <a:off x="8209548" y="5213396"/>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2141.081</a:t>
                </a:r>
              </a:p>
            </p:txBody>
          </p:sp>
          <p:sp>
            <p:nvSpPr>
              <p:cNvPr id="100" name="Rectangle 99">
                <a:extLst>
                  <a:ext uri="{FF2B5EF4-FFF2-40B4-BE49-F238E27FC236}">
                    <a16:creationId xmlns:a16="http://schemas.microsoft.com/office/drawing/2014/main" id="{2206F401-288C-F3C7-94A2-B09E3A96B489}"/>
                  </a:ext>
                </a:extLst>
              </p:cNvPr>
              <p:cNvSpPr/>
              <p:nvPr/>
            </p:nvSpPr>
            <p:spPr>
              <a:xfrm>
                <a:off x="9786713" y="5213396"/>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3633.421</a:t>
                </a:r>
              </a:p>
            </p:txBody>
          </p:sp>
          <p:sp>
            <p:nvSpPr>
              <p:cNvPr id="101" name="Rectangle 100">
                <a:extLst>
                  <a:ext uri="{FF2B5EF4-FFF2-40B4-BE49-F238E27FC236}">
                    <a16:creationId xmlns:a16="http://schemas.microsoft.com/office/drawing/2014/main" id="{247A7932-9161-AC11-BB52-D3580FD0B557}"/>
                  </a:ext>
                </a:extLst>
              </p:cNvPr>
              <p:cNvSpPr/>
              <p:nvPr/>
            </p:nvSpPr>
            <p:spPr>
              <a:xfrm>
                <a:off x="1898234" y="5540135"/>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2671.529</a:t>
                </a:r>
              </a:p>
            </p:txBody>
          </p:sp>
          <p:sp>
            <p:nvSpPr>
              <p:cNvPr id="102" name="Rectangle 101">
                <a:extLst>
                  <a:ext uri="{FF2B5EF4-FFF2-40B4-BE49-F238E27FC236}">
                    <a16:creationId xmlns:a16="http://schemas.microsoft.com/office/drawing/2014/main" id="{2E5DF923-1E93-B241-C3CF-D06E7E82828E}"/>
                  </a:ext>
                </a:extLst>
              </p:cNvPr>
              <p:cNvSpPr/>
              <p:nvPr/>
            </p:nvSpPr>
            <p:spPr>
              <a:xfrm>
                <a:off x="3478053" y="5540135"/>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8390.473</a:t>
                </a:r>
              </a:p>
            </p:txBody>
          </p:sp>
          <p:sp>
            <p:nvSpPr>
              <p:cNvPr id="103" name="Rectangle 102">
                <a:extLst>
                  <a:ext uri="{FF2B5EF4-FFF2-40B4-BE49-F238E27FC236}">
                    <a16:creationId xmlns:a16="http://schemas.microsoft.com/office/drawing/2014/main" id="{59A55CA9-35D3-165A-2AF7-A24D6541AFE4}"/>
                  </a:ext>
                </a:extLst>
              </p:cNvPr>
              <p:cNvSpPr/>
              <p:nvPr/>
            </p:nvSpPr>
            <p:spPr>
              <a:xfrm>
                <a:off x="5055218" y="5540135"/>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4509.025</a:t>
                </a:r>
              </a:p>
            </p:txBody>
          </p:sp>
          <p:sp>
            <p:nvSpPr>
              <p:cNvPr id="104" name="Rectangle 103">
                <a:extLst>
                  <a:ext uri="{FF2B5EF4-FFF2-40B4-BE49-F238E27FC236}">
                    <a16:creationId xmlns:a16="http://schemas.microsoft.com/office/drawing/2014/main" id="{B35EEA7D-6CF5-D857-B006-0E20819BE0FC}"/>
                  </a:ext>
                </a:extLst>
              </p:cNvPr>
              <p:cNvSpPr/>
              <p:nvPr/>
            </p:nvSpPr>
            <p:spPr>
              <a:xfrm>
                <a:off x="6632383" y="5540135"/>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5119.949</a:t>
                </a:r>
              </a:p>
            </p:txBody>
          </p:sp>
          <p:sp>
            <p:nvSpPr>
              <p:cNvPr id="105" name="Rectangle 104">
                <a:extLst>
                  <a:ext uri="{FF2B5EF4-FFF2-40B4-BE49-F238E27FC236}">
                    <a16:creationId xmlns:a16="http://schemas.microsoft.com/office/drawing/2014/main" id="{1334BF20-8B92-6366-C965-CA0ECC6A5E3E}"/>
                  </a:ext>
                </a:extLst>
              </p:cNvPr>
              <p:cNvSpPr/>
              <p:nvPr/>
            </p:nvSpPr>
            <p:spPr>
              <a:xfrm>
                <a:off x="8209548" y="5540135"/>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735.147</a:t>
                </a:r>
              </a:p>
            </p:txBody>
          </p:sp>
          <p:sp>
            <p:nvSpPr>
              <p:cNvPr id="106" name="Rectangle 105">
                <a:extLst>
                  <a:ext uri="{FF2B5EF4-FFF2-40B4-BE49-F238E27FC236}">
                    <a16:creationId xmlns:a16="http://schemas.microsoft.com/office/drawing/2014/main" id="{9A403672-4685-2D37-6BA1-8AFF6BE8AF62}"/>
                  </a:ext>
                </a:extLst>
              </p:cNvPr>
              <p:cNvSpPr/>
              <p:nvPr/>
            </p:nvSpPr>
            <p:spPr>
              <a:xfrm>
                <a:off x="9786713" y="5540135"/>
                <a:ext cx="1070343" cy="329610"/>
              </a:xfrm>
              <a:prstGeom prst="rect">
                <a:avLst/>
              </a:prstGeom>
              <a:solidFill>
                <a:srgbClr val="EF6A6D"/>
              </a:solidFill>
              <a:ln>
                <a:solidFill>
                  <a:srgbClr val="A14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8390.473</a:t>
                </a:r>
              </a:p>
            </p:txBody>
          </p:sp>
        </p:grpSp>
      </p:grpSp>
    </p:spTree>
    <p:extLst>
      <p:ext uri="{BB962C8B-B14F-4D97-AF65-F5344CB8AC3E}">
        <p14:creationId xmlns:p14="http://schemas.microsoft.com/office/powerpoint/2010/main" val="2932870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Why </a:t>
            </a:r>
            <a:r>
              <a:rPr lang="en-US" sz="3200" b="1" dirty="0" err="1">
                <a:latin typeface="Helvetica Neue" panose="02000503000000020004" pitchFamily="2" charset="0"/>
                <a:ea typeface="Helvetica Neue" panose="02000503000000020004" pitchFamily="2" charset="0"/>
                <a:cs typeface="Helvetica Neue" panose="02000503000000020004" pitchFamily="2" charset="0"/>
              </a:rPr>
              <a:t>SwiGLU</a:t>
            </a:r>
            <a:r>
              <a:rPr lang="en-US" sz="3200" b="1" dirty="0">
                <a:latin typeface="Helvetica Neue" panose="02000503000000020004" pitchFamily="2" charset="0"/>
                <a:ea typeface="Helvetica Neue" panose="02000503000000020004" pitchFamily="2" charset="0"/>
                <a:cs typeface="Helvetica Neue" panose="02000503000000020004" pitchFamily="2" charset="0"/>
              </a:rPr>
              <a:t> works so well?</a:t>
            </a:r>
          </a:p>
        </p:txBody>
      </p:sp>
      <p:pic>
        <p:nvPicPr>
          <p:cNvPr id="6" name="Picture 5">
            <a:extLst>
              <a:ext uri="{FF2B5EF4-FFF2-40B4-BE49-F238E27FC236}">
                <a16:creationId xmlns:a16="http://schemas.microsoft.com/office/drawing/2014/main" id="{8FAE65CD-F2A9-E61C-78DD-390D6D9CC82E}"/>
              </a:ext>
            </a:extLst>
          </p:cNvPr>
          <p:cNvPicPr>
            <a:picLocks noChangeAspect="1"/>
          </p:cNvPicPr>
          <p:nvPr/>
        </p:nvPicPr>
        <p:blipFill>
          <a:blip r:embed="rId2"/>
          <a:stretch>
            <a:fillRect/>
          </a:stretch>
        </p:blipFill>
        <p:spPr>
          <a:xfrm>
            <a:off x="1529960" y="1690688"/>
            <a:ext cx="9132080" cy="4754803"/>
          </a:xfrm>
          <a:prstGeom prst="rect">
            <a:avLst/>
          </a:prstGeom>
        </p:spPr>
      </p:pic>
    </p:spTree>
    <p:extLst>
      <p:ext uri="{BB962C8B-B14F-4D97-AF65-F5344CB8AC3E}">
        <p14:creationId xmlns:p14="http://schemas.microsoft.com/office/powerpoint/2010/main" val="142091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E908D7-18A5-B6EA-21FE-E675F03ED8A7}"/>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normalization?</a:t>
            </a:r>
          </a:p>
        </p:txBody>
      </p:sp>
      <p:pic>
        <p:nvPicPr>
          <p:cNvPr id="4" name="Picture 3">
            <a:extLst>
              <a:ext uri="{FF2B5EF4-FFF2-40B4-BE49-F238E27FC236}">
                <a16:creationId xmlns:a16="http://schemas.microsoft.com/office/drawing/2014/main" id="{36212547-CDB5-8CE0-C165-4451EA6CC002}"/>
              </a:ext>
            </a:extLst>
          </p:cNvPr>
          <p:cNvPicPr>
            <a:picLocks noChangeAspect="1"/>
          </p:cNvPicPr>
          <p:nvPr/>
        </p:nvPicPr>
        <p:blipFill>
          <a:blip r:embed="rId2"/>
          <a:stretch>
            <a:fillRect/>
          </a:stretch>
        </p:blipFill>
        <p:spPr>
          <a:xfrm>
            <a:off x="6785601" y="613766"/>
            <a:ext cx="3995253" cy="5166728"/>
          </a:xfrm>
          <a:prstGeom prst="rect">
            <a:avLst/>
          </a:prstGeom>
        </p:spPr>
      </p:pic>
      <p:sp>
        <p:nvSpPr>
          <p:cNvPr id="8" name="TextBox 7">
            <a:extLst>
              <a:ext uri="{FF2B5EF4-FFF2-40B4-BE49-F238E27FC236}">
                <a16:creationId xmlns:a16="http://schemas.microsoft.com/office/drawing/2014/main" id="{23A65809-229F-B7DB-585F-B59D136859DC}"/>
              </a:ext>
            </a:extLst>
          </p:cNvPr>
          <p:cNvSpPr txBox="1"/>
          <p:nvPr/>
        </p:nvSpPr>
        <p:spPr>
          <a:xfrm>
            <a:off x="7501699" y="5754211"/>
            <a:ext cx="1339702" cy="369332"/>
          </a:xfrm>
          <a:prstGeom prst="rect">
            <a:avLst/>
          </a:prstGeom>
          <a:noFill/>
        </p:spPr>
        <p:txBody>
          <a:bodyPr wrap="square" rtlCol="0" anchor="ctr">
            <a:spAutoFit/>
          </a:bodyPr>
          <a:lstStyle/>
          <a:p>
            <a:pPr algn="ctr"/>
            <a:r>
              <a:rPr lang="en-US" b="1" dirty="0" err="1"/>
              <a:t>LLaMA</a:t>
            </a:r>
            <a:endParaRPr lang="en-US" b="1" dirty="0"/>
          </a:p>
        </p:txBody>
      </p:sp>
      <p:cxnSp>
        <p:nvCxnSpPr>
          <p:cNvPr id="2" name="Straight Arrow Connector 1">
            <a:extLst>
              <a:ext uri="{FF2B5EF4-FFF2-40B4-BE49-F238E27FC236}">
                <a16:creationId xmlns:a16="http://schemas.microsoft.com/office/drawing/2014/main" id="{F726443E-9513-3E1B-841C-9FDB5736145D}"/>
              </a:ext>
            </a:extLst>
          </p:cNvPr>
          <p:cNvCxnSpPr>
            <a:cxnSpLocks/>
          </p:cNvCxnSpPr>
          <p:nvPr/>
        </p:nvCxnSpPr>
        <p:spPr>
          <a:xfrm>
            <a:off x="4387723" y="4907970"/>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cxnSp>
        <p:nvCxnSpPr>
          <p:cNvPr id="3" name="Straight Arrow Connector 2">
            <a:extLst>
              <a:ext uri="{FF2B5EF4-FFF2-40B4-BE49-F238E27FC236}">
                <a16:creationId xmlns:a16="http://schemas.microsoft.com/office/drawing/2014/main" id="{CF399595-CB66-D6B1-25A8-B0CEE64EAC5F}"/>
              </a:ext>
            </a:extLst>
          </p:cNvPr>
          <p:cNvCxnSpPr>
            <a:cxnSpLocks/>
          </p:cNvCxnSpPr>
          <p:nvPr/>
        </p:nvCxnSpPr>
        <p:spPr>
          <a:xfrm>
            <a:off x="4387723" y="3157142"/>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cxnSp>
        <p:nvCxnSpPr>
          <p:cNvPr id="5" name="Straight Arrow Connector 4">
            <a:extLst>
              <a:ext uri="{FF2B5EF4-FFF2-40B4-BE49-F238E27FC236}">
                <a16:creationId xmlns:a16="http://schemas.microsoft.com/office/drawing/2014/main" id="{01E6DC00-E4C4-F2BD-4C70-79A88411DFEB}"/>
              </a:ext>
            </a:extLst>
          </p:cNvPr>
          <p:cNvCxnSpPr>
            <a:cxnSpLocks/>
          </p:cNvCxnSpPr>
          <p:nvPr/>
        </p:nvCxnSpPr>
        <p:spPr>
          <a:xfrm>
            <a:off x="4387723" y="1927310"/>
            <a:ext cx="3416553"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3131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459D-B770-ED97-9725-A287241FB60E}"/>
              </a:ext>
            </a:extLst>
          </p:cNvPr>
          <p:cNvSpPr>
            <a:spLocks noGrp="1"/>
          </p:cNvSpPr>
          <p:nvPr>
            <p:ph type="title"/>
          </p:nvPr>
        </p:nvSpPr>
        <p:spPr/>
        <p:txBody>
          <a:bodyPr>
            <a:normAutofit/>
          </a:body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Let’s review a simple neural network!</a:t>
            </a:r>
          </a:p>
        </p:txBody>
      </p:sp>
      <p:grpSp>
        <p:nvGrpSpPr>
          <p:cNvPr id="210" name="Group 209">
            <a:extLst>
              <a:ext uri="{FF2B5EF4-FFF2-40B4-BE49-F238E27FC236}">
                <a16:creationId xmlns:a16="http://schemas.microsoft.com/office/drawing/2014/main" id="{314EC9BA-E205-56A4-2AEF-6DB82D93E00E}"/>
              </a:ext>
            </a:extLst>
          </p:cNvPr>
          <p:cNvGrpSpPr/>
          <p:nvPr/>
        </p:nvGrpSpPr>
        <p:grpSpPr>
          <a:xfrm>
            <a:off x="180752" y="1518504"/>
            <a:ext cx="12011248" cy="4628107"/>
            <a:chOff x="838200" y="1518504"/>
            <a:chExt cx="12011248" cy="4628107"/>
          </a:xfrm>
        </p:grpSpPr>
        <p:cxnSp>
          <p:nvCxnSpPr>
            <p:cNvPr id="196" name="Straight Connector 195">
              <a:extLst>
                <a:ext uri="{FF2B5EF4-FFF2-40B4-BE49-F238E27FC236}">
                  <a16:creationId xmlns:a16="http://schemas.microsoft.com/office/drawing/2014/main" id="{22116B2F-FFAA-068F-0EF6-46CF8C484011}"/>
                </a:ext>
              </a:extLst>
            </p:cNvPr>
            <p:cNvCxnSpPr>
              <a:stCxn id="49" idx="6"/>
              <a:endCxn id="193" idx="2"/>
            </p:cNvCxnSpPr>
            <p:nvPr/>
          </p:nvCxnSpPr>
          <p:spPr>
            <a:xfrm>
              <a:off x="9496648" y="3641650"/>
              <a:ext cx="1438939"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65E50A27-7794-BE6B-0D52-C14A2E047232}"/>
                </a:ext>
              </a:extLst>
            </p:cNvPr>
            <p:cNvGrpSpPr/>
            <p:nvPr/>
          </p:nvGrpSpPr>
          <p:grpSpPr>
            <a:xfrm>
              <a:off x="838200" y="1518504"/>
              <a:ext cx="12011248" cy="4628107"/>
              <a:chOff x="838200" y="1518504"/>
              <a:chExt cx="12011248" cy="4628107"/>
            </a:xfrm>
          </p:grpSpPr>
          <p:sp>
            <p:nvSpPr>
              <p:cNvPr id="192" name="TextBox 191">
                <a:extLst>
                  <a:ext uri="{FF2B5EF4-FFF2-40B4-BE49-F238E27FC236}">
                    <a16:creationId xmlns:a16="http://schemas.microsoft.com/office/drawing/2014/main" id="{B0D36502-24A6-DFCE-026E-38C9EC48FE4F}"/>
                  </a:ext>
                </a:extLst>
              </p:cNvPr>
              <p:cNvSpPr txBox="1"/>
              <p:nvPr/>
            </p:nvSpPr>
            <p:spPr>
              <a:xfrm>
                <a:off x="10191308" y="1518504"/>
                <a:ext cx="1913861" cy="369332"/>
              </a:xfrm>
              <a:prstGeom prst="rect">
                <a:avLst/>
              </a:prstGeom>
              <a:noFill/>
            </p:spPr>
            <p:txBody>
              <a:bodyPr wrap="square" rtlCol="0" anchor="ctr">
                <a:spAutoFit/>
              </a:bodyPr>
              <a:lstStyle/>
              <a:p>
                <a:pPr algn="ctr"/>
                <a:r>
                  <a:rPr lang="en-US" dirty="0">
                    <a:latin typeface="+mj-lt"/>
                  </a:rPr>
                  <a:t>Target</a:t>
                </a:r>
              </a:p>
            </p:txBody>
          </p:sp>
          <p:sp>
            <p:nvSpPr>
              <p:cNvPr id="6" name="Oval 5">
                <a:extLst>
                  <a:ext uri="{FF2B5EF4-FFF2-40B4-BE49-F238E27FC236}">
                    <a16:creationId xmlns:a16="http://schemas.microsoft.com/office/drawing/2014/main" id="{FA7CE4CB-0697-3DC8-9EED-9DE7DE37CAAA}"/>
                  </a:ext>
                </a:extLst>
              </p:cNvPr>
              <p:cNvSpPr/>
              <p:nvPr/>
            </p:nvSpPr>
            <p:spPr>
              <a:xfrm>
                <a:off x="1582480" y="3428999"/>
                <a:ext cx="425302" cy="425302"/>
              </a:xfrm>
              <a:prstGeom prst="ellipse">
                <a:avLst/>
              </a:pr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FA586DE-50F9-AD6C-190C-FB5C7AF5F553}"/>
                  </a:ext>
                </a:extLst>
              </p:cNvPr>
              <p:cNvSpPr txBox="1"/>
              <p:nvPr/>
            </p:nvSpPr>
            <p:spPr>
              <a:xfrm>
                <a:off x="838200" y="5777279"/>
                <a:ext cx="1913861" cy="369332"/>
              </a:xfrm>
              <a:prstGeom prst="rect">
                <a:avLst/>
              </a:prstGeom>
              <a:noFill/>
            </p:spPr>
            <p:txBody>
              <a:bodyPr wrap="square" rtlCol="0" anchor="ctr">
                <a:spAutoFit/>
              </a:bodyPr>
              <a:lstStyle/>
              <a:p>
                <a:pPr algn="ctr"/>
                <a:r>
                  <a:rPr lang="en-US" dirty="0">
                    <a:latin typeface="+mj-lt"/>
                  </a:rPr>
                  <a:t>Input</a:t>
                </a:r>
              </a:p>
            </p:txBody>
          </p:sp>
          <p:sp>
            <p:nvSpPr>
              <p:cNvPr id="8" name="Oval 7">
                <a:extLst>
                  <a:ext uri="{FF2B5EF4-FFF2-40B4-BE49-F238E27FC236}">
                    <a16:creationId xmlns:a16="http://schemas.microsoft.com/office/drawing/2014/main" id="{0DE33B1C-EFBE-6346-5E14-930E8E9353B6}"/>
                  </a:ext>
                </a:extLst>
              </p:cNvPr>
              <p:cNvSpPr/>
              <p:nvPr/>
            </p:nvSpPr>
            <p:spPr>
              <a:xfrm>
                <a:off x="4074043" y="3428999"/>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499656C-323C-06AD-50E8-30FCA7A64777}"/>
                  </a:ext>
                </a:extLst>
              </p:cNvPr>
              <p:cNvSpPr/>
              <p:nvPr/>
            </p:nvSpPr>
            <p:spPr>
              <a:xfrm>
                <a:off x="4074043" y="2722988"/>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5DA74BF-51AD-E9C2-8F14-693139B1A65D}"/>
                  </a:ext>
                </a:extLst>
              </p:cNvPr>
              <p:cNvSpPr/>
              <p:nvPr/>
            </p:nvSpPr>
            <p:spPr>
              <a:xfrm>
                <a:off x="4074043" y="2016977"/>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439790-76EA-6304-789A-4E69A797E7DB}"/>
                  </a:ext>
                </a:extLst>
              </p:cNvPr>
              <p:cNvSpPr/>
              <p:nvPr/>
            </p:nvSpPr>
            <p:spPr>
              <a:xfrm>
                <a:off x="4074043" y="4140920"/>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D05E862-516F-3197-0422-43F21F5FAB8C}"/>
                  </a:ext>
                </a:extLst>
              </p:cNvPr>
              <p:cNvSpPr/>
              <p:nvPr/>
            </p:nvSpPr>
            <p:spPr>
              <a:xfrm>
                <a:off x="4088220" y="4852841"/>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8D89BA-147D-5271-09C7-61CE15A0308A}"/>
                  </a:ext>
                </a:extLst>
              </p:cNvPr>
              <p:cNvSpPr txBox="1"/>
              <p:nvPr/>
            </p:nvSpPr>
            <p:spPr>
              <a:xfrm>
                <a:off x="3329763" y="5777279"/>
                <a:ext cx="1913861" cy="369332"/>
              </a:xfrm>
              <a:prstGeom prst="rect">
                <a:avLst/>
              </a:prstGeom>
              <a:noFill/>
            </p:spPr>
            <p:txBody>
              <a:bodyPr wrap="square" rtlCol="0" anchor="ctr">
                <a:spAutoFit/>
              </a:bodyPr>
              <a:lstStyle/>
              <a:p>
                <a:pPr algn="ctr"/>
                <a:r>
                  <a:rPr lang="en-US" dirty="0">
                    <a:latin typeface="+mj-lt"/>
                  </a:rPr>
                  <a:t>Hidden Layer 1</a:t>
                </a:r>
              </a:p>
            </p:txBody>
          </p:sp>
          <p:cxnSp>
            <p:nvCxnSpPr>
              <p:cNvPr id="16" name="Straight Connector 15">
                <a:extLst>
                  <a:ext uri="{FF2B5EF4-FFF2-40B4-BE49-F238E27FC236}">
                    <a16:creationId xmlns:a16="http://schemas.microsoft.com/office/drawing/2014/main" id="{1EFC5A73-6A6A-DC92-AA4B-27D6D61DB164}"/>
                  </a:ext>
                </a:extLst>
              </p:cNvPr>
              <p:cNvCxnSpPr>
                <a:stCxn id="6" idx="6"/>
                <a:endCxn id="10" idx="2"/>
              </p:cNvCxnSpPr>
              <p:nvPr/>
            </p:nvCxnSpPr>
            <p:spPr>
              <a:xfrm flipV="1">
                <a:off x="2007782" y="2229628"/>
                <a:ext cx="2066261" cy="1412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1FFD42F-88B2-EAD0-7303-2BB360B0B786}"/>
                  </a:ext>
                </a:extLst>
              </p:cNvPr>
              <p:cNvCxnSpPr>
                <a:cxnSpLocks/>
                <a:stCxn id="6" idx="6"/>
                <a:endCxn id="9" idx="2"/>
              </p:cNvCxnSpPr>
              <p:nvPr/>
            </p:nvCxnSpPr>
            <p:spPr>
              <a:xfrm flipV="1">
                <a:off x="2007782" y="2935639"/>
                <a:ext cx="2066261"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EB0FBB-3C16-770D-BAED-695E2B5F0142}"/>
                  </a:ext>
                </a:extLst>
              </p:cNvPr>
              <p:cNvCxnSpPr>
                <a:cxnSpLocks/>
                <a:stCxn id="6" idx="6"/>
                <a:endCxn id="8" idx="2"/>
              </p:cNvCxnSpPr>
              <p:nvPr/>
            </p:nvCxnSpPr>
            <p:spPr>
              <a:xfrm>
                <a:off x="2007782" y="3641650"/>
                <a:ext cx="2066261"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C0B8B0-78CE-E26B-19B3-BDD554766352}"/>
                  </a:ext>
                </a:extLst>
              </p:cNvPr>
              <p:cNvCxnSpPr>
                <a:cxnSpLocks/>
                <a:stCxn id="6" idx="6"/>
                <a:endCxn id="11" idx="2"/>
              </p:cNvCxnSpPr>
              <p:nvPr/>
            </p:nvCxnSpPr>
            <p:spPr>
              <a:xfrm>
                <a:off x="2007782" y="3641650"/>
                <a:ext cx="2066261"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89C5B5-315D-6D77-31B2-3B54571777F8}"/>
                  </a:ext>
                </a:extLst>
              </p:cNvPr>
              <p:cNvCxnSpPr>
                <a:cxnSpLocks/>
                <a:stCxn id="6" idx="6"/>
                <a:endCxn id="12" idx="2"/>
              </p:cNvCxnSpPr>
              <p:nvPr/>
            </p:nvCxnSpPr>
            <p:spPr>
              <a:xfrm>
                <a:off x="2007782" y="3641650"/>
                <a:ext cx="2080438" cy="14238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12E661E-023F-8040-D00A-85F47B96224D}"/>
                  </a:ext>
                </a:extLst>
              </p:cNvPr>
              <p:cNvSpPr/>
              <p:nvPr/>
            </p:nvSpPr>
            <p:spPr>
              <a:xfrm>
                <a:off x="6593960" y="3428999"/>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FED2655-713A-94C5-0A86-E5A5FE61A0FF}"/>
                  </a:ext>
                </a:extLst>
              </p:cNvPr>
              <p:cNvSpPr/>
              <p:nvPr/>
            </p:nvSpPr>
            <p:spPr>
              <a:xfrm>
                <a:off x="6593960" y="2722988"/>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F98182-C756-C330-0C6E-13AE817F7CFE}"/>
                  </a:ext>
                </a:extLst>
              </p:cNvPr>
              <p:cNvSpPr/>
              <p:nvPr/>
            </p:nvSpPr>
            <p:spPr>
              <a:xfrm>
                <a:off x="6593960" y="2016977"/>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B99D35A-A4E6-7E51-72FD-FCD54FCD4524}"/>
                  </a:ext>
                </a:extLst>
              </p:cNvPr>
              <p:cNvSpPr/>
              <p:nvPr/>
            </p:nvSpPr>
            <p:spPr>
              <a:xfrm>
                <a:off x="6593960" y="4140920"/>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9BAB145-3283-9D10-D632-47BDCA850F52}"/>
                  </a:ext>
                </a:extLst>
              </p:cNvPr>
              <p:cNvSpPr/>
              <p:nvPr/>
            </p:nvSpPr>
            <p:spPr>
              <a:xfrm>
                <a:off x="6608137" y="4852841"/>
                <a:ext cx="425302" cy="425302"/>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14191B5D-7C50-C4A7-DC88-8EAFAFE24139}"/>
                  </a:ext>
                </a:extLst>
              </p:cNvPr>
              <p:cNvCxnSpPr>
                <a:cxnSpLocks/>
                <a:stCxn id="29" idx="6"/>
                <a:endCxn id="49" idx="2"/>
              </p:cNvCxnSpPr>
              <p:nvPr/>
            </p:nvCxnSpPr>
            <p:spPr>
              <a:xfrm>
                <a:off x="7019262" y="3641650"/>
                <a:ext cx="20520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D614F14B-9632-347A-F8A3-E90D0BC57EFE}"/>
                  </a:ext>
                </a:extLst>
              </p:cNvPr>
              <p:cNvSpPr/>
              <p:nvPr/>
            </p:nvSpPr>
            <p:spPr>
              <a:xfrm>
                <a:off x="9071346" y="3428999"/>
                <a:ext cx="425302" cy="425302"/>
              </a:xfrm>
              <a:prstGeom prst="ellipse">
                <a:avLst/>
              </a:pr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62CAD685-FEDE-978C-2403-B58EE2CC3F0C}"/>
                  </a:ext>
                </a:extLst>
              </p:cNvPr>
              <p:cNvCxnSpPr>
                <a:cxnSpLocks/>
                <a:stCxn id="10" idx="6"/>
                <a:endCxn id="31" idx="2"/>
              </p:cNvCxnSpPr>
              <p:nvPr/>
            </p:nvCxnSpPr>
            <p:spPr>
              <a:xfrm>
                <a:off x="4499345" y="2229628"/>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587C417-5F8B-4819-3AE7-B8DE4F3FD924}"/>
                  </a:ext>
                </a:extLst>
              </p:cNvPr>
              <p:cNvCxnSpPr>
                <a:cxnSpLocks/>
                <a:stCxn id="10" idx="6"/>
                <a:endCxn id="30" idx="2"/>
              </p:cNvCxnSpPr>
              <p:nvPr/>
            </p:nvCxnSpPr>
            <p:spPr>
              <a:xfrm>
                <a:off x="4499345" y="2229628"/>
                <a:ext cx="2094615"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BD6340-1A79-1975-BE2E-E547162F0A25}"/>
                  </a:ext>
                </a:extLst>
              </p:cNvPr>
              <p:cNvCxnSpPr>
                <a:cxnSpLocks/>
                <a:stCxn id="10" idx="6"/>
                <a:endCxn id="29" idx="2"/>
              </p:cNvCxnSpPr>
              <p:nvPr/>
            </p:nvCxnSpPr>
            <p:spPr>
              <a:xfrm>
                <a:off x="4499345" y="2229628"/>
                <a:ext cx="2094615" cy="1412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25909A1-25F1-549B-2323-6A75A057950A}"/>
                  </a:ext>
                </a:extLst>
              </p:cNvPr>
              <p:cNvCxnSpPr>
                <a:cxnSpLocks/>
                <a:stCxn id="10" idx="6"/>
                <a:endCxn id="32" idx="2"/>
              </p:cNvCxnSpPr>
              <p:nvPr/>
            </p:nvCxnSpPr>
            <p:spPr>
              <a:xfrm>
                <a:off x="4499345" y="2229628"/>
                <a:ext cx="2094615" cy="212394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5522CD-C71C-CDEC-063A-5DF75312FDBF}"/>
                  </a:ext>
                </a:extLst>
              </p:cNvPr>
              <p:cNvCxnSpPr>
                <a:cxnSpLocks/>
                <a:stCxn id="10" idx="6"/>
                <a:endCxn id="33" idx="2"/>
              </p:cNvCxnSpPr>
              <p:nvPr/>
            </p:nvCxnSpPr>
            <p:spPr>
              <a:xfrm>
                <a:off x="4499345" y="2229628"/>
                <a:ext cx="2108792" cy="283586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7EFD9AE-435E-1C89-5BA9-BB2AA25B57A1}"/>
                  </a:ext>
                </a:extLst>
              </p:cNvPr>
              <p:cNvCxnSpPr>
                <a:cxnSpLocks/>
                <a:stCxn id="8" idx="6"/>
                <a:endCxn id="29" idx="2"/>
              </p:cNvCxnSpPr>
              <p:nvPr/>
            </p:nvCxnSpPr>
            <p:spPr>
              <a:xfrm>
                <a:off x="4499345" y="3641650"/>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1C8D842-8329-9399-00D0-91E7A126076B}"/>
                  </a:ext>
                </a:extLst>
              </p:cNvPr>
              <p:cNvCxnSpPr>
                <a:cxnSpLocks/>
                <a:stCxn id="9" idx="6"/>
                <a:endCxn id="31" idx="2"/>
              </p:cNvCxnSpPr>
              <p:nvPr/>
            </p:nvCxnSpPr>
            <p:spPr>
              <a:xfrm flipV="1">
                <a:off x="4499345" y="2229628"/>
                <a:ext cx="2094615"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E55041-EEA6-DC45-3A32-1E9A60BB9E25}"/>
                  </a:ext>
                </a:extLst>
              </p:cNvPr>
              <p:cNvCxnSpPr>
                <a:cxnSpLocks/>
                <a:stCxn id="9" idx="6"/>
                <a:endCxn id="30" idx="2"/>
              </p:cNvCxnSpPr>
              <p:nvPr/>
            </p:nvCxnSpPr>
            <p:spPr>
              <a:xfrm>
                <a:off x="4499345" y="2935639"/>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87D42C0-40F4-8794-F42E-C5DB4811EAB7}"/>
                  </a:ext>
                </a:extLst>
              </p:cNvPr>
              <p:cNvCxnSpPr>
                <a:cxnSpLocks/>
                <a:stCxn id="9" idx="6"/>
                <a:endCxn id="29" idx="2"/>
              </p:cNvCxnSpPr>
              <p:nvPr/>
            </p:nvCxnSpPr>
            <p:spPr>
              <a:xfrm>
                <a:off x="4499345" y="2935639"/>
                <a:ext cx="2094615"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92B965D-101E-074D-E0CA-3209D11C9BE5}"/>
                  </a:ext>
                </a:extLst>
              </p:cNvPr>
              <p:cNvCxnSpPr>
                <a:cxnSpLocks/>
                <a:stCxn id="9" idx="6"/>
                <a:endCxn id="32" idx="2"/>
              </p:cNvCxnSpPr>
              <p:nvPr/>
            </p:nvCxnSpPr>
            <p:spPr>
              <a:xfrm>
                <a:off x="4499345" y="2935639"/>
                <a:ext cx="2094615" cy="14179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2290F2-FE90-01B6-EC09-9892A5115E0C}"/>
                  </a:ext>
                </a:extLst>
              </p:cNvPr>
              <p:cNvCxnSpPr>
                <a:cxnSpLocks/>
                <a:stCxn id="9" idx="6"/>
                <a:endCxn id="33" idx="2"/>
              </p:cNvCxnSpPr>
              <p:nvPr/>
            </p:nvCxnSpPr>
            <p:spPr>
              <a:xfrm>
                <a:off x="4499345" y="2935639"/>
                <a:ext cx="2108792" cy="212985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C01ACB1-3880-0375-69C1-7C5FFFCB074D}"/>
                  </a:ext>
                </a:extLst>
              </p:cNvPr>
              <p:cNvCxnSpPr>
                <a:cxnSpLocks/>
                <a:stCxn id="8" idx="6"/>
                <a:endCxn id="31" idx="2"/>
              </p:cNvCxnSpPr>
              <p:nvPr/>
            </p:nvCxnSpPr>
            <p:spPr>
              <a:xfrm flipV="1">
                <a:off x="4499345" y="2229628"/>
                <a:ext cx="2094615" cy="1412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9A4FA3A-C268-0A97-8921-BC8AF16ECA4F}"/>
                  </a:ext>
                </a:extLst>
              </p:cNvPr>
              <p:cNvCxnSpPr>
                <a:cxnSpLocks/>
                <a:stCxn id="8" idx="6"/>
                <a:endCxn id="30" idx="2"/>
              </p:cNvCxnSpPr>
              <p:nvPr/>
            </p:nvCxnSpPr>
            <p:spPr>
              <a:xfrm flipV="1">
                <a:off x="4499345" y="2935639"/>
                <a:ext cx="2094615"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BA99E3-3289-09A3-44D7-891E060A3B5B}"/>
                  </a:ext>
                </a:extLst>
              </p:cNvPr>
              <p:cNvCxnSpPr>
                <a:cxnSpLocks/>
                <a:stCxn id="8" idx="6"/>
                <a:endCxn id="32" idx="2"/>
              </p:cNvCxnSpPr>
              <p:nvPr/>
            </p:nvCxnSpPr>
            <p:spPr>
              <a:xfrm>
                <a:off x="4499345" y="3641650"/>
                <a:ext cx="2094615"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2022A4-8076-B1AE-F375-AFFF382B99C4}"/>
                  </a:ext>
                </a:extLst>
              </p:cNvPr>
              <p:cNvCxnSpPr>
                <a:cxnSpLocks/>
                <a:stCxn id="8" idx="6"/>
                <a:endCxn id="33" idx="2"/>
              </p:cNvCxnSpPr>
              <p:nvPr/>
            </p:nvCxnSpPr>
            <p:spPr>
              <a:xfrm>
                <a:off x="4499345" y="3641650"/>
                <a:ext cx="2108792" cy="14238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3208965-BBDF-B12B-85BF-20A11B6C5924}"/>
                  </a:ext>
                </a:extLst>
              </p:cNvPr>
              <p:cNvCxnSpPr>
                <a:cxnSpLocks/>
                <a:stCxn id="11" idx="6"/>
                <a:endCxn id="31" idx="2"/>
              </p:cNvCxnSpPr>
              <p:nvPr/>
            </p:nvCxnSpPr>
            <p:spPr>
              <a:xfrm flipV="1">
                <a:off x="4499345" y="2229628"/>
                <a:ext cx="2094615" cy="212394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0011D6-0B8E-C668-CC01-FB938C30A058}"/>
                  </a:ext>
                </a:extLst>
              </p:cNvPr>
              <p:cNvCxnSpPr>
                <a:cxnSpLocks/>
                <a:stCxn id="11" idx="6"/>
                <a:endCxn id="30" idx="2"/>
              </p:cNvCxnSpPr>
              <p:nvPr/>
            </p:nvCxnSpPr>
            <p:spPr>
              <a:xfrm flipV="1">
                <a:off x="4499345" y="2935639"/>
                <a:ext cx="2094615" cy="14179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A763C6D-A330-F588-B830-EDB9B0DF3180}"/>
                  </a:ext>
                </a:extLst>
              </p:cNvPr>
              <p:cNvCxnSpPr>
                <a:cxnSpLocks/>
                <a:stCxn id="11" idx="6"/>
                <a:endCxn id="29" idx="2"/>
              </p:cNvCxnSpPr>
              <p:nvPr/>
            </p:nvCxnSpPr>
            <p:spPr>
              <a:xfrm flipV="1">
                <a:off x="4499345" y="3641650"/>
                <a:ext cx="2094615"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1A2514-8D3E-89B8-7E06-59E2A4C6625B}"/>
                  </a:ext>
                </a:extLst>
              </p:cNvPr>
              <p:cNvCxnSpPr>
                <a:cxnSpLocks/>
                <a:stCxn id="11" idx="6"/>
                <a:endCxn id="32" idx="2"/>
              </p:cNvCxnSpPr>
              <p:nvPr/>
            </p:nvCxnSpPr>
            <p:spPr>
              <a:xfrm>
                <a:off x="4499345" y="4353571"/>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BCBA4E7-382B-BEC3-55BA-35E4797BE7B2}"/>
                  </a:ext>
                </a:extLst>
              </p:cNvPr>
              <p:cNvCxnSpPr>
                <a:cxnSpLocks/>
                <a:stCxn id="11" idx="6"/>
                <a:endCxn id="33" idx="2"/>
              </p:cNvCxnSpPr>
              <p:nvPr/>
            </p:nvCxnSpPr>
            <p:spPr>
              <a:xfrm>
                <a:off x="4499345" y="4353571"/>
                <a:ext cx="2108792"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72D6552-2B22-B7C5-107D-43DB49A8CEB1}"/>
                  </a:ext>
                </a:extLst>
              </p:cNvPr>
              <p:cNvCxnSpPr>
                <a:cxnSpLocks/>
                <a:stCxn id="12" idx="6"/>
                <a:endCxn id="33" idx="2"/>
              </p:cNvCxnSpPr>
              <p:nvPr/>
            </p:nvCxnSpPr>
            <p:spPr>
              <a:xfrm>
                <a:off x="4513522" y="5065492"/>
                <a:ext cx="209461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F4C3E91-4F32-71B3-65D3-E58195D3A2A0}"/>
                  </a:ext>
                </a:extLst>
              </p:cNvPr>
              <p:cNvCxnSpPr>
                <a:cxnSpLocks/>
                <a:stCxn id="12" idx="6"/>
                <a:endCxn id="31" idx="2"/>
              </p:cNvCxnSpPr>
              <p:nvPr/>
            </p:nvCxnSpPr>
            <p:spPr>
              <a:xfrm flipV="1">
                <a:off x="4513522" y="2229628"/>
                <a:ext cx="2080438" cy="283586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AA16036-E06C-66B6-D5AD-0379B7867F5A}"/>
                  </a:ext>
                </a:extLst>
              </p:cNvPr>
              <p:cNvCxnSpPr>
                <a:cxnSpLocks/>
                <a:stCxn id="12" idx="6"/>
                <a:endCxn id="30" idx="2"/>
              </p:cNvCxnSpPr>
              <p:nvPr/>
            </p:nvCxnSpPr>
            <p:spPr>
              <a:xfrm flipV="1">
                <a:off x="4513522" y="2935639"/>
                <a:ext cx="2080438" cy="212985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5B3C8CF-B989-5326-7F6D-F36F3A7176E1}"/>
                  </a:ext>
                </a:extLst>
              </p:cNvPr>
              <p:cNvCxnSpPr>
                <a:cxnSpLocks/>
                <a:stCxn id="12" idx="6"/>
                <a:endCxn id="29" idx="2"/>
              </p:cNvCxnSpPr>
              <p:nvPr/>
            </p:nvCxnSpPr>
            <p:spPr>
              <a:xfrm flipV="1">
                <a:off x="4513522" y="3641650"/>
                <a:ext cx="2080438" cy="14238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0F0629C-6196-C51F-10A4-B50FC572ED45}"/>
                  </a:ext>
                </a:extLst>
              </p:cNvPr>
              <p:cNvCxnSpPr>
                <a:cxnSpLocks/>
                <a:stCxn id="12" idx="6"/>
                <a:endCxn id="32" idx="2"/>
              </p:cNvCxnSpPr>
              <p:nvPr/>
            </p:nvCxnSpPr>
            <p:spPr>
              <a:xfrm flipV="1">
                <a:off x="4513522" y="4353571"/>
                <a:ext cx="2080438"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7D4CFDD-B3C7-905E-245F-ED7A3914114F}"/>
                  </a:ext>
                </a:extLst>
              </p:cNvPr>
              <p:cNvCxnSpPr>
                <a:cxnSpLocks/>
                <a:stCxn id="49" idx="2"/>
                <a:endCxn id="33" idx="6"/>
              </p:cNvCxnSpPr>
              <p:nvPr/>
            </p:nvCxnSpPr>
            <p:spPr>
              <a:xfrm flipH="1">
                <a:off x="7033439" y="3641650"/>
                <a:ext cx="2037907" cy="142384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DEFCFD41-3644-8506-7194-D34AEA5365E6}"/>
                  </a:ext>
                </a:extLst>
              </p:cNvPr>
              <p:cNvCxnSpPr>
                <a:cxnSpLocks/>
                <a:stCxn id="32" idx="6"/>
                <a:endCxn id="49" idx="2"/>
              </p:cNvCxnSpPr>
              <p:nvPr/>
            </p:nvCxnSpPr>
            <p:spPr>
              <a:xfrm flipV="1">
                <a:off x="7019262" y="3641650"/>
                <a:ext cx="2052084" cy="7119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01A7F24-26B3-531A-4E28-4D1E34E65B55}"/>
                  </a:ext>
                </a:extLst>
              </p:cNvPr>
              <p:cNvCxnSpPr>
                <a:cxnSpLocks/>
                <a:stCxn id="30" idx="6"/>
                <a:endCxn id="49" idx="2"/>
              </p:cNvCxnSpPr>
              <p:nvPr/>
            </p:nvCxnSpPr>
            <p:spPr>
              <a:xfrm>
                <a:off x="7019262" y="2935639"/>
                <a:ext cx="2052084" cy="70601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279EFB0-A031-F1DC-7D69-B8D36FE950CC}"/>
                  </a:ext>
                </a:extLst>
              </p:cNvPr>
              <p:cNvCxnSpPr>
                <a:cxnSpLocks/>
                <a:stCxn id="31" idx="6"/>
                <a:endCxn id="49" idx="2"/>
              </p:cNvCxnSpPr>
              <p:nvPr/>
            </p:nvCxnSpPr>
            <p:spPr>
              <a:xfrm>
                <a:off x="7019262" y="2229628"/>
                <a:ext cx="2052084" cy="1412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2BA8A0C0-A229-D4AE-CCED-E2E7C4447A32}"/>
                  </a:ext>
                </a:extLst>
              </p:cNvPr>
              <p:cNvSpPr txBox="1"/>
              <p:nvPr/>
            </p:nvSpPr>
            <p:spPr>
              <a:xfrm>
                <a:off x="5849680" y="5771502"/>
                <a:ext cx="1913861" cy="369332"/>
              </a:xfrm>
              <a:prstGeom prst="rect">
                <a:avLst/>
              </a:prstGeom>
              <a:noFill/>
            </p:spPr>
            <p:txBody>
              <a:bodyPr wrap="square" rtlCol="0" anchor="ctr">
                <a:spAutoFit/>
              </a:bodyPr>
              <a:lstStyle/>
              <a:p>
                <a:pPr algn="ctr"/>
                <a:r>
                  <a:rPr lang="en-US" dirty="0">
                    <a:latin typeface="+mj-lt"/>
                  </a:rPr>
                  <a:t>Hidden Layer 2</a:t>
                </a:r>
              </a:p>
            </p:txBody>
          </p:sp>
          <p:sp>
            <p:nvSpPr>
              <p:cNvPr id="188" name="TextBox 187">
                <a:extLst>
                  <a:ext uri="{FF2B5EF4-FFF2-40B4-BE49-F238E27FC236}">
                    <a16:creationId xmlns:a16="http://schemas.microsoft.com/office/drawing/2014/main" id="{2A279ACE-45B8-6FB9-A04F-AD97A0CFFFB3}"/>
                  </a:ext>
                </a:extLst>
              </p:cNvPr>
              <p:cNvSpPr txBox="1"/>
              <p:nvPr/>
            </p:nvSpPr>
            <p:spPr>
              <a:xfrm>
                <a:off x="10935587" y="3461839"/>
                <a:ext cx="1913861" cy="369332"/>
              </a:xfrm>
              <a:prstGeom prst="rect">
                <a:avLst/>
              </a:prstGeom>
              <a:noFill/>
            </p:spPr>
            <p:txBody>
              <a:bodyPr wrap="square" rtlCol="0" anchor="ctr">
                <a:spAutoFit/>
              </a:bodyPr>
              <a:lstStyle/>
              <a:p>
                <a:pPr algn="ctr"/>
                <a:r>
                  <a:rPr lang="en-US" dirty="0">
                    <a:latin typeface="+mj-lt"/>
                  </a:rPr>
                  <a:t>Loss</a:t>
                </a:r>
              </a:p>
            </p:txBody>
          </p:sp>
          <p:sp>
            <p:nvSpPr>
              <p:cNvPr id="191" name="Oval 190">
                <a:extLst>
                  <a:ext uri="{FF2B5EF4-FFF2-40B4-BE49-F238E27FC236}">
                    <a16:creationId xmlns:a16="http://schemas.microsoft.com/office/drawing/2014/main" id="{F630EC00-7828-ECEF-91F8-9DA112D2EB87}"/>
                  </a:ext>
                </a:extLst>
              </p:cNvPr>
              <p:cNvSpPr/>
              <p:nvPr/>
            </p:nvSpPr>
            <p:spPr>
              <a:xfrm>
                <a:off x="10935588" y="2016977"/>
                <a:ext cx="425302" cy="425302"/>
              </a:xfrm>
              <a:prstGeom prst="ellipse">
                <a:avLst/>
              </a:prstGeom>
              <a:solidFill>
                <a:srgbClr val="A086C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93491135-F741-3A22-026D-58F7404CC37E}"/>
                  </a:ext>
                </a:extLst>
              </p:cNvPr>
              <p:cNvSpPr/>
              <p:nvPr/>
            </p:nvSpPr>
            <p:spPr>
              <a:xfrm>
                <a:off x="10935587" y="3428999"/>
                <a:ext cx="425302" cy="425302"/>
              </a:xfrm>
              <a:prstGeom prst="ellipse">
                <a:avLst/>
              </a:prstGeom>
              <a:solidFill>
                <a:srgbClr val="7EE8E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76B3EF1A-4248-ECE5-F1E6-7909A2B8399F}"/>
                  </a:ext>
                </a:extLst>
              </p:cNvPr>
              <p:cNvSpPr txBox="1"/>
              <p:nvPr/>
            </p:nvSpPr>
            <p:spPr>
              <a:xfrm>
                <a:off x="8327066" y="5771502"/>
                <a:ext cx="1913861" cy="369332"/>
              </a:xfrm>
              <a:prstGeom prst="rect">
                <a:avLst/>
              </a:prstGeom>
              <a:noFill/>
            </p:spPr>
            <p:txBody>
              <a:bodyPr wrap="square" rtlCol="0" anchor="ctr">
                <a:spAutoFit/>
              </a:bodyPr>
              <a:lstStyle/>
              <a:p>
                <a:pPr algn="ctr"/>
                <a:r>
                  <a:rPr lang="en-US" dirty="0">
                    <a:latin typeface="+mj-lt"/>
                  </a:rPr>
                  <a:t>Output</a:t>
                </a:r>
              </a:p>
            </p:txBody>
          </p:sp>
          <p:cxnSp>
            <p:nvCxnSpPr>
              <p:cNvPr id="197" name="Straight Connector 196">
                <a:extLst>
                  <a:ext uri="{FF2B5EF4-FFF2-40B4-BE49-F238E27FC236}">
                    <a16:creationId xmlns:a16="http://schemas.microsoft.com/office/drawing/2014/main" id="{26D3CE5B-40AD-2298-90C9-C45F4CB8C61B}"/>
                  </a:ext>
                </a:extLst>
              </p:cNvPr>
              <p:cNvCxnSpPr>
                <a:cxnSpLocks/>
                <a:stCxn id="193" idx="0"/>
                <a:endCxn id="191" idx="4"/>
              </p:cNvCxnSpPr>
              <p:nvPr/>
            </p:nvCxnSpPr>
            <p:spPr>
              <a:xfrm flipV="1">
                <a:off x="11148238" y="2442279"/>
                <a:ext cx="1" cy="986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1" name="Elbow Connector 200">
                <a:extLst>
                  <a:ext uri="{FF2B5EF4-FFF2-40B4-BE49-F238E27FC236}">
                    <a16:creationId xmlns:a16="http://schemas.microsoft.com/office/drawing/2014/main" id="{3DD61322-7502-BC30-746E-D76AAE343624}"/>
                  </a:ext>
                </a:extLst>
              </p:cNvPr>
              <p:cNvCxnSpPr>
                <a:cxnSpLocks/>
                <a:stCxn id="193" idx="4"/>
                <a:endCxn id="187" idx="2"/>
              </p:cNvCxnSpPr>
              <p:nvPr/>
            </p:nvCxnSpPr>
            <p:spPr>
              <a:xfrm rot="5400000">
                <a:off x="7834159" y="2826754"/>
                <a:ext cx="2286533" cy="4341627"/>
              </a:xfrm>
              <a:prstGeom prst="bentConnector3">
                <a:avLst>
                  <a:gd name="adj1" fmla="val 109998"/>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203" name="Elbow Connector 202">
                <a:extLst>
                  <a:ext uri="{FF2B5EF4-FFF2-40B4-BE49-F238E27FC236}">
                    <a16:creationId xmlns:a16="http://schemas.microsoft.com/office/drawing/2014/main" id="{2980C8C6-3015-F400-AB5D-7D131A3C1325}"/>
                  </a:ext>
                </a:extLst>
              </p:cNvPr>
              <p:cNvCxnSpPr>
                <a:cxnSpLocks/>
                <a:endCxn id="14" idx="2"/>
              </p:cNvCxnSpPr>
              <p:nvPr/>
            </p:nvCxnSpPr>
            <p:spPr>
              <a:xfrm rot="10800000" flipV="1">
                <a:off x="4286695" y="5490791"/>
                <a:ext cx="6861545" cy="655819"/>
              </a:xfrm>
              <a:prstGeom prst="bentConnector4">
                <a:avLst>
                  <a:gd name="adj1" fmla="val 77273"/>
                  <a:gd name="adj2" fmla="val 133236"/>
                </a:avLst>
              </a:prstGeom>
              <a:ln w="25400">
                <a:tailEnd type="triangle"/>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2671081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5581</TotalTime>
  <Words>3663</Words>
  <Application>Microsoft Macintosh PowerPoint</Application>
  <PresentationFormat>Widescreen</PresentationFormat>
  <Paragraphs>709</Paragraphs>
  <Slides>70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Cambria Math</vt:lpstr>
      <vt:lpstr>Helvetica Neue</vt:lpstr>
      <vt:lpstr>Office Theme</vt:lpstr>
      <vt:lpstr>PowerPoint Presentation</vt:lpstr>
      <vt:lpstr>PowerPoint Presentation</vt:lpstr>
      <vt:lpstr>Transformer vs LLaMA</vt:lpstr>
      <vt:lpstr>Models (LLaMA 1)</vt:lpstr>
      <vt:lpstr>Models (LLaMA 2)</vt:lpstr>
      <vt:lpstr>Let’s review the Embeddings!</vt:lpstr>
      <vt:lpstr>What is an input embedding?</vt:lpstr>
      <vt:lpstr>What is normalization?</vt:lpstr>
      <vt:lpstr>Let’s review a simple neural network!</vt:lpstr>
      <vt:lpstr>A simple parallel: The bad CEO in a phone factory</vt:lpstr>
      <vt:lpstr>Let’s review the math in neural networks!</vt:lpstr>
      <vt:lpstr>Let’s review the math in neural networks!</vt:lpstr>
      <vt:lpstr>Let’s review the math in neural networks!</vt:lpstr>
      <vt:lpstr>A Solution: Layer Normalization</vt:lpstr>
      <vt:lpstr>Root Mean Square Normalization</vt:lpstr>
      <vt:lpstr>Why RMSNorm?</vt:lpstr>
      <vt:lpstr>Let’s review  Positional Encodings!</vt:lpstr>
      <vt:lpstr>What is an input embedding?</vt:lpstr>
      <vt:lpstr>What is Rotary Positional  Encoding?</vt:lpstr>
      <vt:lpstr>What’s the difference between the absolute positional encodings and the relative ones?</vt:lpstr>
      <vt:lpstr>PowerPoint Presentation</vt:lpstr>
      <vt:lpstr>Rotary Positional Embeddings</vt:lpstr>
      <vt:lpstr>Rotary Position Embeddings: The inner product</vt:lpstr>
      <vt:lpstr>Rotary Position Embeddings: The inner product</vt:lpstr>
      <vt:lpstr>Rotary Position Embeddings: The rotation matrix</vt:lpstr>
      <vt:lpstr>Rotary Position Embeddings: The general form</vt:lpstr>
      <vt:lpstr>Rotary Position Embeddings: The computationally-efficient form</vt:lpstr>
      <vt:lpstr>Rotary Position Embeddings: Long-term decay</vt:lpstr>
      <vt:lpstr>Rotary Position Embeddings: Practical considerations</vt:lpstr>
      <vt:lpstr>Let’s review Self-Attention!</vt:lpstr>
      <vt:lpstr>What is Self-Attention?</vt:lpstr>
      <vt:lpstr>How to compute Self-Attention?</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vt:lpstr>
      <vt:lpstr>Next Token Prediction Task: The Motivation behind KV-Cache</vt:lpstr>
      <vt:lpstr>Self-Attention during Next Token Prediction Task</vt:lpstr>
      <vt:lpstr>Self-Attention during Next Token Prediction Task</vt:lpstr>
      <vt:lpstr>Self-Attention during Next Token Prediction Task</vt:lpstr>
      <vt:lpstr>Self-Attention during Next Token Prediction Task</vt:lpstr>
      <vt:lpstr>Self-Attention during Next Token Prediction Task</vt:lpstr>
      <vt:lpstr>PowerPoint Presentation</vt:lpstr>
      <vt:lpstr>PowerPoint Presentation</vt:lpstr>
      <vt:lpstr>Self-Attention with KV-Cache</vt:lpstr>
      <vt:lpstr>Self-Attention with KV-Cache</vt:lpstr>
      <vt:lpstr>Self-Attention with KV-Cache</vt:lpstr>
      <vt:lpstr>Self-Attention with KV-Cache</vt:lpstr>
      <vt:lpstr>What is Grouped Multi-Query  Attention?</vt:lpstr>
      <vt:lpstr>GPUs have a “problem”: They are too fast! </vt:lpstr>
      <vt:lpstr>Introducing Multi-Query Attention</vt:lpstr>
      <vt:lpstr>Comparing different attention algorithms: Vanilla Batched Multi-Head Attention</vt:lpstr>
      <vt:lpstr>Comparing different attention algorithms: Batched Multi-Head Attention with KV-cache</vt:lpstr>
      <vt:lpstr>Comparing different attention algorithms: Multi-Query Attention with KV-cache</vt:lpstr>
      <vt:lpstr>Speed and quality comparisons</vt:lpstr>
      <vt:lpstr>What is Grouped Multi-Query  Attention?</vt:lpstr>
      <vt:lpstr>Grouped Multi-Query Attention: A compromise between two extremes</vt:lpstr>
      <vt:lpstr>What is the SwiGLU activation function?</vt:lpstr>
      <vt:lpstr>SwiGLU Activation Function</vt:lpstr>
      <vt:lpstr>SwiGLU Activation Function</vt:lpstr>
      <vt:lpstr>SwiGLU Activation Function</vt:lpstr>
      <vt:lpstr>How well does it perform?</vt:lpstr>
      <vt:lpstr>Why SwiGLU works so well?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Wilsven Leong</dc:creator>
  <cp:lastModifiedBy>Wilsven Leong</cp:lastModifiedBy>
  <cp:revision>80</cp:revision>
  <dcterms:created xsi:type="dcterms:W3CDTF">2023-12-19T03:53:18Z</dcterms:created>
  <dcterms:modified xsi:type="dcterms:W3CDTF">2024-01-28T15:28:13Z</dcterms:modified>
</cp:coreProperties>
</file>